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6" r:id="rId2"/>
    <p:sldId id="283" r:id="rId3"/>
    <p:sldId id="261" r:id="rId4"/>
    <p:sldId id="316" r:id="rId5"/>
    <p:sldId id="285" r:id="rId6"/>
    <p:sldId id="262" r:id="rId7"/>
    <p:sldId id="288" r:id="rId8"/>
    <p:sldId id="287" r:id="rId9"/>
    <p:sldId id="286" r:id="rId10"/>
    <p:sldId id="289" r:id="rId11"/>
    <p:sldId id="279" r:id="rId12"/>
    <p:sldId id="290" r:id="rId13"/>
    <p:sldId id="291" r:id="rId14"/>
    <p:sldId id="292" r:id="rId15"/>
    <p:sldId id="295" r:id="rId16"/>
    <p:sldId id="296" r:id="rId17"/>
    <p:sldId id="293" r:id="rId18"/>
    <p:sldId id="294" r:id="rId19"/>
    <p:sldId id="297" r:id="rId20"/>
    <p:sldId id="298" r:id="rId21"/>
    <p:sldId id="299" r:id="rId22"/>
    <p:sldId id="300" r:id="rId23"/>
    <p:sldId id="317" r:id="rId24"/>
    <p:sldId id="301" r:id="rId25"/>
    <p:sldId id="302" r:id="rId26"/>
    <p:sldId id="303" r:id="rId27"/>
    <p:sldId id="307" r:id="rId28"/>
    <p:sldId id="304" r:id="rId29"/>
    <p:sldId id="305" r:id="rId30"/>
    <p:sldId id="308" r:id="rId31"/>
    <p:sldId id="320" r:id="rId32"/>
    <p:sldId id="306" r:id="rId33"/>
    <p:sldId id="318" r:id="rId34"/>
    <p:sldId id="309" r:id="rId35"/>
    <p:sldId id="310" r:id="rId36"/>
    <p:sldId id="311" r:id="rId37"/>
    <p:sldId id="319" r:id="rId38"/>
    <p:sldId id="312" r:id="rId39"/>
    <p:sldId id="313" r:id="rId40"/>
    <p:sldId id="314" r:id="rId41"/>
    <p:sldId id="315" r:id="rId42"/>
    <p:sldId id="321" r:id="rId43"/>
    <p:sldId id="259" r:id="rId44"/>
  </p:sldIdLst>
  <p:sldSz cx="9144000" cy="5143500" type="screen16x9"/>
  <p:notesSz cx="6858000" cy="9144000"/>
  <p:custDataLst>
    <p:tags r:id="rId46"/>
  </p:custDataLst>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19" userDrawn="1">
          <p15:clr>
            <a:srgbClr val="A4A3A4"/>
          </p15:clr>
        </p15:guide>
        <p15:guide id="2" pos="5103" userDrawn="1">
          <p15:clr>
            <a:srgbClr val="A4A3A4"/>
          </p15:clr>
        </p15:guide>
        <p15:guide id="3" orient="horz" pos="1620">
          <p15:clr>
            <a:srgbClr val="A4A3A4"/>
          </p15:clr>
        </p15:guide>
        <p15:guide id="4" pos="6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AB4C9"/>
    <a:srgbClr val="1B24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724" autoAdjust="0"/>
  </p:normalViewPr>
  <p:slideViewPr>
    <p:cSldViewPr>
      <p:cViewPr>
        <p:scale>
          <a:sx n="125" d="100"/>
          <a:sy n="125" d="100"/>
        </p:scale>
        <p:origin x="-216" y="245"/>
      </p:cViewPr>
      <p:guideLst>
        <p:guide orient="horz" pos="2119"/>
        <p:guide orient="horz" pos="1620"/>
        <p:guide pos="5103"/>
        <p:guide pos="61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F57117-35F1-4816-89E3-1482677FCF59}" type="datetimeFigureOut">
              <a:rPr lang="zh-CN" altLang="en-US" smtClean="0"/>
              <a:t>2017/12/20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F8C846-CA02-4734-8ED3-2C6F71D272F6}" type="slidenum">
              <a:rPr lang="zh-CN" altLang="en-US" smtClean="0"/>
              <a:t>‹#›</a:t>
            </a:fld>
            <a:endParaRPr lang="zh-CN" altLang="en-US"/>
          </a:p>
        </p:txBody>
      </p:sp>
    </p:spTree>
    <p:extLst>
      <p:ext uri="{BB962C8B-B14F-4D97-AF65-F5344CB8AC3E}">
        <p14:creationId xmlns:p14="http://schemas.microsoft.com/office/powerpoint/2010/main" val="10966677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F8C846-CA02-4734-8ED3-2C6F71D272F6}" type="slidenum">
              <a:rPr lang="zh-CN" altLang="en-US" smtClean="0"/>
              <a:t>2</a:t>
            </a:fld>
            <a:endParaRPr lang="zh-CN" altLang="en-US"/>
          </a:p>
        </p:txBody>
      </p:sp>
    </p:spTree>
    <p:extLst>
      <p:ext uri="{BB962C8B-B14F-4D97-AF65-F5344CB8AC3E}">
        <p14:creationId xmlns:p14="http://schemas.microsoft.com/office/powerpoint/2010/main" val="2994530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0"/>
            <a:ext cx="7772400" cy="1102519"/>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2017/12/20</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2017/12/20</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2017/12/20</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200151"/>
            <a:ext cx="8229600" cy="339447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2017/12/20</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3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1500">
                <a:solidFill>
                  <a:schemeClr val="tx1">
                    <a:tint val="75000"/>
                  </a:schemeClr>
                </a:solidFill>
              </a:defRPr>
            </a:lvl1pPr>
            <a:lvl2pPr marL="342900" indent="0">
              <a:buNone/>
              <a:defRPr sz="1400">
                <a:solidFill>
                  <a:schemeClr val="tx1">
                    <a:tint val="75000"/>
                  </a:schemeClr>
                </a:solidFill>
              </a:defRPr>
            </a:lvl2pPr>
            <a:lvl3pPr marL="685800" indent="0">
              <a:buNone/>
              <a:defRPr sz="1200">
                <a:solidFill>
                  <a:schemeClr val="tx1">
                    <a:tint val="75000"/>
                  </a:schemeClr>
                </a:solidFill>
              </a:defRPr>
            </a:lvl3pPr>
            <a:lvl4pPr marL="1028700" indent="0">
              <a:buNone/>
              <a:defRPr sz="1100">
                <a:solidFill>
                  <a:schemeClr val="tx1">
                    <a:tint val="75000"/>
                  </a:schemeClr>
                </a:solidFill>
              </a:defRPr>
            </a:lvl4pPr>
            <a:lvl5pPr marL="1371600" indent="0">
              <a:buNone/>
              <a:defRPr sz="1100">
                <a:solidFill>
                  <a:schemeClr val="tx1">
                    <a:tint val="75000"/>
                  </a:schemeClr>
                </a:solidFill>
              </a:defRPr>
            </a:lvl5pPr>
            <a:lvl6pPr marL="1714500" indent="0">
              <a:buNone/>
              <a:defRPr sz="1100">
                <a:solidFill>
                  <a:schemeClr val="tx1">
                    <a:tint val="75000"/>
                  </a:schemeClr>
                </a:solidFill>
              </a:defRPr>
            </a:lvl6pPr>
            <a:lvl7pPr marL="2057400" indent="0">
              <a:buNone/>
              <a:defRPr sz="1100">
                <a:solidFill>
                  <a:schemeClr val="tx1">
                    <a:tint val="75000"/>
                  </a:schemeClr>
                </a:solidFill>
              </a:defRPr>
            </a:lvl7pPr>
            <a:lvl8pPr marL="2400300" indent="0">
              <a:buNone/>
              <a:defRPr sz="1100">
                <a:solidFill>
                  <a:schemeClr val="tx1">
                    <a:tint val="75000"/>
                  </a:schemeClr>
                </a:solidFill>
              </a:defRPr>
            </a:lvl8pPr>
            <a:lvl9pPr marL="2743200" indent="0">
              <a:buNone/>
              <a:defRPr sz="11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2017/12/20</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a:prstGeom prst="rect">
            <a:avLst/>
          </a:prstGeo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a:prstGeom prst="rect">
            <a:avLst/>
          </a:prstGeo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2017/12/20</a:t>
            </a:fld>
            <a:endParaRPr lang="zh-CN" altLang="en-US"/>
          </a:p>
        </p:txBody>
      </p:sp>
      <p:sp>
        <p:nvSpPr>
          <p:cNvPr id="6" name="页脚占位符 5"/>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a:prstGeom prst="rect">
            <a:avLst/>
          </a:prstGeo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a:prstGeom prst="rect">
            <a:avLst/>
          </a:prstGeo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a:prstGeom prst="rect">
            <a:avLst/>
          </a:prstGeo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2017/12/20</a:t>
            </a:fld>
            <a:endParaRPr lang="zh-CN" altLang="en-US"/>
          </a:p>
        </p:txBody>
      </p:sp>
      <p:sp>
        <p:nvSpPr>
          <p:cNvPr id="8" name="页脚占位符 7"/>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2017/12/20</a:t>
            </a:fld>
            <a:endParaRPr lang="zh-CN" altLang="en-US"/>
          </a:p>
        </p:txBody>
      </p:sp>
      <p:sp>
        <p:nvSpPr>
          <p:cNvPr id="4" name="页脚占位符 3"/>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2017/12/20</a:t>
            </a:fld>
            <a:endParaRPr lang="zh-CN" altLang="en-US"/>
          </a:p>
        </p:txBody>
      </p:sp>
      <p:sp>
        <p:nvSpPr>
          <p:cNvPr id="3" name="页脚占位符 2"/>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a:prstGeom prst="rect">
            <a:avLst/>
          </a:prstGeom>
        </p:spPr>
        <p:txBody>
          <a:bodyPr anchor="b"/>
          <a:lstStyle>
            <a:lvl1pPr algn="l">
              <a:defRPr sz="15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9"/>
            <a:ext cx="5111750" cy="438983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a:prstGeom prst="rect">
            <a:avLst/>
          </a:prstGeom>
        </p:spPr>
        <p:txBody>
          <a:bodyPr/>
          <a:lstStyle>
            <a:lvl1pPr marL="0" indent="0">
              <a:buNone/>
              <a:defRPr sz="1100"/>
            </a:lvl1pPr>
            <a:lvl2pPr marL="342900" indent="0">
              <a:buNone/>
              <a:defRPr sz="900"/>
            </a:lvl2pPr>
            <a:lvl3pPr marL="685800" indent="0">
              <a:buNone/>
              <a:defRPr sz="800"/>
            </a:lvl3pPr>
            <a:lvl4pPr marL="1028700" indent="0">
              <a:buNone/>
              <a:defRPr sz="700"/>
            </a:lvl4pPr>
            <a:lvl5pPr marL="1371600" indent="0">
              <a:buNone/>
              <a:defRPr sz="700"/>
            </a:lvl5pPr>
            <a:lvl6pPr marL="1714500" indent="0">
              <a:buNone/>
              <a:defRPr sz="700"/>
            </a:lvl6pPr>
            <a:lvl7pPr marL="2057400" indent="0">
              <a:buNone/>
              <a:defRPr sz="700"/>
            </a:lvl7pPr>
            <a:lvl8pPr marL="2400300" indent="0">
              <a:buNone/>
              <a:defRPr sz="700"/>
            </a:lvl8pPr>
            <a:lvl9pPr marL="2743200" indent="0">
              <a:buNone/>
              <a:defRPr sz="7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2017/12/20</a:t>
            </a:fld>
            <a:endParaRPr lang="zh-CN" altLang="en-US"/>
          </a:p>
        </p:txBody>
      </p:sp>
      <p:sp>
        <p:nvSpPr>
          <p:cNvPr id="6" name="页脚占位符 5"/>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15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1792288" y="4025503"/>
            <a:ext cx="5486400" cy="603647"/>
          </a:xfrm>
          <a:prstGeom prst="rect">
            <a:avLst/>
          </a:prstGeom>
        </p:spPr>
        <p:txBody>
          <a:bodyPr/>
          <a:lstStyle>
            <a:lvl1pPr marL="0" indent="0">
              <a:buNone/>
              <a:defRPr sz="1100"/>
            </a:lvl1pPr>
            <a:lvl2pPr marL="342900" indent="0">
              <a:buNone/>
              <a:defRPr sz="900"/>
            </a:lvl2pPr>
            <a:lvl3pPr marL="685800" indent="0">
              <a:buNone/>
              <a:defRPr sz="800"/>
            </a:lvl3pPr>
            <a:lvl4pPr marL="1028700" indent="0">
              <a:buNone/>
              <a:defRPr sz="700"/>
            </a:lvl4pPr>
            <a:lvl5pPr marL="1371600" indent="0">
              <a:buNone/>
              <a:defRPr sz="700"/>
            </a:lvl5pPr>
            <a:lvl6pPr marL="1714500" indent="0">
              <a:buNone/>
              <a:defRPr sz="700"/>
            </a:lvl6pPr>
            <a:lvl7pPr marL="2057400" indent="0">
              <a:buNone/>
              <a:defRPr sz="700"/>
            </a:lvl7pPr>
            <a:lvl8pPr marL="2400300" indent="0">
              <a:buNone/>
              <a:defRPr sz="700"/>
            </a:lvl8pPr>
            <a:lvl9pPr marL="2743200" indent="0">
              <a:buNone/>
              <a:defRPr sz="7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2017/12/20</a:t>
            </a:fld>
            <a:endParaRPr lang="zh-CN" altLang="en-US"/>
          </a:p>
        </p:txBody>
      </p:sp>
      <p:sp>
        <p:nvSpPr>
          <p:cNvPr id="6" name="页脚占位符 5"/>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13"/>
          <a:stretch>
            <a:fillRect/>
          </a:stretch>
        </p:blipFill>
        <p:spPr>
          <a:xfrm>
            <a:off x="-397" y="-985"/>
            <a:ext cx="9144793" cy="514547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mailto:31501368@zucc.edu.cn" TargetMode="External"/><Relationship Id="rId2" Type="http://schemas.openxmlformats.org/officeDocument/2006/relationships/hyperlink" Target="mailto:yangc@zucc.edu.cn"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wiki.mbalib.com/wiki/%E7%BB%93%E6%9E%84" TargetMode="Externa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4327" y="1906396"/>
            <a:ext cx="9158284" cy="2681578"/>
          </a:xfrm>
          <a:prstGeom prst="rect">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0" y="250494"/>
            <a:ext cx="9186984" cy="1512168"/>
          </a:xfrm>
          <a:prstGeom prst="rect">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六边形 11"/>
          <p:cNvSpPr/>
          <p:nvPr/>
        </p:nvSpPr>
        <p:spPr>
          <a:xfrm>
            <a:off x="1061610" y="1690372"/>
            <a:ext cx="501176" cy="432048"/>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3" name="六边形 12"/>
          <p:cNvSpPr/>
          <p:nvPr/>
        </p:nvSpPr>
        <p:spPr>
          <a:xfrm>
            <a:off x="1013201" y="3836093"/>
            <a:ext cx="751764" cy="648072"/>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4" name="六边形 13"/>
          <p:cNvSpPr/>
          <p:nvPr/>
        </p:nvSpPr>
        <p:spPr>
          <a:xfrm>
            <a:off x="5166066" y="3662139"/>
            <a:ext cx="594066" cy="512126"/>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5" name="六边形 14"/>
          <p:cNvSpPr/>
          <p:nvPr/>
        </p:nvSpPr>
        <p:spPr>
          <a:xfrm>
            <a:off x="6921261" y="1610294"/>
            <a:ext cx="594066" cy="512126"/>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6" name="六边形 15"/>
          <p:cNvSpPr/>
          <p:nvPr/>
        </p:nvSpPr>
        <p:spPr>
          <a:xfrm>
            <a:off x="2827684" y="3160671"/>
            <a:ext cx="594066" cy="512126"/>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7" name="六边形 16"/>
          <p:cNvSpPr/>
          <p:nvPr/>
        </p:nvSpPr>
        <p:spPr>
          <a:xfrm>
            <a:off x="8028384" y="140643"/>
            <a:ext cx="1004486" cy="865935"/>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8" name="六边形 17"/>
          <p:cNvSpPr/>
          <p:nvPr/>
        </p:nvSpPr>
        <p:spPr>
          <a:xfrm>
            <a:off x="8028384" y="4228102"/>
            <a:ext cx="594066" cy="512126"/>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9" name="六边形 18"/>
          <p:cNvSpPr/>
          <p:nvPr/>
        </p:nvSpPr>
        <p:spPr>
          <a:xfrm>
            <a:off x="4582042" y="1098169"/>
            <a:ext cx="594066" cy="512126"/>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20" name="TextBox 19"/>
          <p:cNvSpPr txBox="1"/>
          <p:nvPr/>
        </p:nvSpPr>
        <p:spPr>
          <a:xfrm>
            <a:off x="1433216" y="464122"/>
            <a:ext cx="6063198" cy="1592744"/>
          </a:xfrm>
          <a:prstGeom prst="rect">
            <a:avLst/>
          </a:prstGeom>
          <a:noFill/>
        </p:spPr>
        <p:txBody>
          <a:bodyPr wrap="none" lIns="68580" tIns="34290" rIns="68580" bIns="34290" rtlCol="0">
            <a:spAutoFit/>
          </a:bodyPr>
          <a:lstStyle/>
          <a:p>
            <a:pPr algn="ctr"/>
            <a:r>
              <a:rPr lang="en-US" altLang="zh-CN" sz="3300" b="1" dirty="0" smtClean="0">
                <a:blipFill>
                  <a:blip r:embed="rId2"/>
                  <a:stretch>
                    <a:fillRect/>
                  </a:stretch>
                </a:blipFill>
                <a:latin typeface="微软雅黑" pitchFamily="34" charset="-122"/>
                <a:ea typeface="微软雅黑" pitchFamily="34" charset="-122"/>
              </a:rPr>
              <a:t>2017-G17</a:t>
            </a:r>
          </a:p>
          <a:p>
            <a:pPr algn="ctr"/>
            <a:r>
              <a:rPr lang="zh-CN" altLang="en-US" sz="3300" b="1" dirty="0" smtClean="0">
                <a:blipFill>
                  <a:blip r:embed="rId2"/>
                  <a:stretch>
                    <a:fillRect/>
                  </a:stretch>
                </a:blipFill>
                <a:latin typeface="微软雅黑" pitchFamily="34" charset="-122"/>
                <a:ea typeface="微软雅黑" pitchFamily="34" charset="-122"/>
              </a:rPr>
              <a:t>软件工程系列课程教学辅助网站</a:t>
            </a:r>
            <a:endParaRPr lang="en-US" altLang="zh-CN" sz="3300" b="1" dirty="0" smtClean="0">
              <a:blipFill>
                <a:blip r:embed="rId2"/>
                <a:stretch>
                  <a:fillRect/>
                </a:stretch>
              </a:blipFill>
              <a:latin typeface="微软雅黑" pitchFamily="34" charset="-122"/>
              <a:ea typeface="微软雅黑" pitchFamily="34" charset="-122"/>
            </a:endParaRPr>
          </a:p>
          <a:p>
            <a:pPr algn="ctr"/>
            <a:endParaRPr lang="en-US" altLang="zh-CN" sz="3300" b="1" dirty="0">
              <a:blipFill>
                <a:blip r:embed="rId2"/>
                <a:stretch>
                  <a:fillRect/>
                </a:stretch>
              </a:blipFill>
              <a:latin typeface="微软雅黑" pitchFamily="34" charset="-122"/>
              <a:ea typeface="微软雅黑" pitchFamily="34" charset="-122"/>
            </a:endParaRPr>
          </a:p>
        </p:txBody>
      </p:sp>
      <p:sp>
        <p:nvSpPr>
          <p:cNvPr id="21" name="六边形 20"/>
          <p:cNvSpPr/>
          <p:nvPr/>
        </p:nvSpPr>
        <p:spPr>
          <a:xfrm>
            <a:off x="8833936" y="1976420"/>
            <a:ext cx="338720" cy="292000"/>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22" name="TextBox 21"/>
          <p:cNvSpPr txBox="1"/>
          <p:nvPr/>
        </p:nvSpPr>
        <p:spPr>
          <a:xfrm>
            <a:off x="3570018" y="1983825"/>
            <a:ext cx="1789593" cy="577081"/>
          </a:xfrm>
          <a:prstGeom prst="rect">
            <a:avLst/>
          </a:prstGeom>
          <a:noFill/>
        </p:spPr>
        <p:txBody>
          <a:bodyPr wrap="none" lIns="68580" tIns="34290" rIns="68580" bIns="34290" rtlCol="0">
            <a:spAutoFit/>
          </a:bodyPr>
          <a:lstStyle/>
          <a:p>
            <a:pPr algn="ctr"/>
            <a:r>
              <a:rPr lang="en-US" altLang="zh-CN" sz="3300" b="1" dirty="0" smtClean="0">
                <a:blipFill>
                  <a:blip r:embed="rId2"/>
                  <a:stretch>
                    <a:fillRect/>
                  </a:stretch>
                </a:blipFill>
                <a:latin typeface="微软雅黑" pitchFamily="34" charset="-122"/>
                <a:ea typeface="微软雅黑" pitchFamily="34" charset="-122"/>
              </a:rPr>
              <a:t>SRS</a:t>
            </a:r>
            <a:r>
              <a:rPr lang="zh-CN" altLang="en-US" sz="3300" b="1" dirty="0">
                <a:blipFill>
                  <a:blip r:embed="rId2"/>
                  <a:stretch>
                    <a:fillRect/>
                  </a:stretch>
                </a:blipFill>
                <a:latin typeface="微软雅黑" pitchFamily="34" charset="-122"/>
                <a:ea typeface="微软雅黑" pitchFamily="34" charset="-122"/>
              </a:rPr>
              <a:t>评审</a:t>
            </a:r>
            <a:endParaRPr lang="en-US" altLang="zh-CN" sz="3300" b="1" dirty="0" smtClean="0">
              <a:blipFill>
                <a:blip r:embed="rId2"/>
                <a:stretch>
                  <a:fillRect/>
                </a:stretch>
              </a:blipFill>
              <a:latin typeface="微软雅黑" pitchFamily="34" charset="-122"/>
              <a:ea typeface="微软雅黑" pitchFamily="34" charset="-122"/>
            </a:endParaRPr>
          </a:p>
        </p:txBody>
      </p:sp>
      <p:sp>
        <p:nvSpPr>
          <p:cNvPr id="23" name="TextBox 22"/>
          <p:cNvSpPr txBox="1"/>
          <p:nvPr/>
        </p:nvSpPr>
        <p:spPr>
          <a:xfrm>
            <a:off x="6464812" y="1976420"/>
            <a:ext cx="2677656" cy="2608406"/>
          </a:xfrm>
          <a:prstGeom prst="rect">
            <a:avLst/>
          </a:prstGeom>
          <a:noFill/>
        </p:spPr>
        <p:txBody>
          <a:bodyPr wrap="none" lIns="68580" tIns="34290" rIns="68580" bIns="34290" rtlCol="0">
            <a:spAutoFit/>
          </a:bodyPr>
          <a:lstStyle/>
          <a:p>
            <a:pPr algn="ctr"/>
            <a:r>
              <a:rPr lang="zh-CN" altLang="en-US" sz="3300" b="1" dirty="0" smtClean="0">
                <a:blipFill>
                  <a:blip r:embed="rId2"/>
                  <a:stretch>
                    <a:fillRect/>
                  </a:stretch>
                </a:blipFill>
                <a:latin typeface="微软雅黑" pitchFamily="34" charset="-122"/>
                <a:ea typeface="微软雅黑" pitchFamily="34" charset="-122"/>
              </a:rPr>
              <a:t>组长：蒋家俊</a:t>
            </a:r>
            <a:endParaRPr lang="en-US" altLang="zh-CN" sz="3300" b="1" dirty="0" smtClean="0">
              <a:blipFill>
                <a:blip r:embed="rId2"/>
                <a:stretch>
                  <a:fillRect/>
                </a:stretch>
              </a:blipFill>
              <a:latin typeface="微软雅黑" pitchFamily="34" charset="-122"/>
              <a:ea typeface="微软雅黑" pitchFamily="34" charset="-122"/>
            </a:endParaRPr>
          </a:p>
          <a:p>
            <a:pPr algn="ctr"/>
            <a:r>
              <a:rPr lang="zh-CN" altLang="en-US" sz="3300" b="1" dirty="0" smtClean="0">
                <a:blipFill>
                  <a:blip r:embed="rId2"/>
                  <a:stretch>
                    <a:fillRect/>
                  </a:stretch>
                </a:blipFill>
                <a:latin typeface="微软雅黑" pitchFamily="34" charset="-122"/>
                <a:ea typeface="微软雅黑" pitchFamily="34" charset="-122"/>
              </a:rPr>
              <a:t>组员：厉佩强</a:t>
            </a:r>
            <a:endParaRPr lang="en-US" altLang="zh-CN" sz="3300" b="1" dirty="0" smtClean="0">
              <a:blipFill>
                <a:blip r:embed="rId2"/>
                <a:stretch>
                  <a:fillRect/>
                </a:stretch>
              </a:blipFill>
              <a:latin typeface="微软雅黑" pitchFamily="34" charset="-122"/>
              <a:ea typeface="微软雅黑" pitchFamily="34" charset="-122"/>
            </a:endParaRPr>
          </a:p>
          <a:p>
            <a:pPr algn="r"/>
            <a:r>
              <a:rPr lang="zh-CN" altLang="en-US" sz="3300" b="1" dirty="0" smtClean="0">
                <a:blipFill>
                  <a:blip r:embed="rId2"/>
                  <a:stretch>
                    <a:fillRect/>
                  </a:stretch>
                </a:blipFill>
                <a:latin typeface="微软雅黑" pitchFamily="34" charset="-122"/>
                <a:ea typeface="微软雅黑" pitchFamily="34" charset="-122"/>
              </a:rPr>
              <a:t>李捷</a:t>
            </a:r>
            <a:endParaRPr lang="en-US" altLang="zh-CN" sz="3300" b="1" dirty="0" smtClean="0">
              <a:blipFill>
                <a:blip r:embed="rId2"/>
                <a:stretch>
                  <a:fillRect/>
                </a:stretch>
              </a:blipFill>
              <a:latin typeface="微软雅黑" pitchFamily="34" charset="-122"/>
              <a:ea typeface="微软雅黑" pitchFamily="34" charset="-122"/>
            </a:endParaRPr>
          </a:p>
          <a:p>
            <a:pPr algn="r"/>
            <a:r>
              <a:rPr lang="zh-CN" altLang="en-US" sz="3300" b="1" dirty="0" smtClean="0">
                <a:blipFill>
                  <a:blip r:embed="rId2"/>
                  <a:stretch>
                    <a:fillRect/>
                  </a:stretch>
                </a:blipFill>
                <a:latin typeface="微软雅黑" pitchFamily="34" charset="-122"/>
                <a:ea typeface="微软雅黑" pitchFamily="34" charset="-122"/>
              </a:rPr>
              <a:t>周盛</a:t>
            </a:r>
            <a:endParaRPr lang="en-US" altLang="zh-CN" sz="3300" b="1" dirty="0" smtClean="0">
              <a:blipFill>
                <a:blip r:embed="rId2"/>
                <a:stretch>
                  <a:fillRect/>
                </a:stretch>
              </a:blipFill>
              <a:latin typeface="微软雅黑" pitchFamily="34" charset="-122"/>
              <a:ea typeface="微软雅黑" pitchFamily="34" charset="-122"/>
            </a:endParaRPr>
          </a:p>
          <a:p>
            <a:pPr algn="r"/>
            <a:r>
              <a:rPr lang="zh-CN" altLang="en-US" sz="3300" b="1" dirty="0" smtClean="0">
                <a:blipFill>
                  <a:blip r:embed="rId2"/>
                  <a:stretch>
                    <a:fillRect/>
                  </a:stretch>
                </a:blipFill>
                <a:latin typeface="微软雅黑" pitchFamily="34" charset="-122"/>
                <a:ea typeface="微软雅黑" pitchFamily="34" charset="-122"/>
              </a:rPr>
              <a:t>朱秉</a:t>
            </a:r>
            <a:endParaRPr lang="en-US" altLang="zh-CN" sz="3300" b="1" dirty="0" smtClean="0">
              <a:blipFill>
                <a:blip r:embed="rId2"/>
                <a:stretch>
                  <a:fillRect/>
                </a:stretch>
              </a:blipFill>
              <a:latin typeface="微软雅黑" pitchFamily="34" charset="-122"/>
              <a:ea typeface="微软雅黑" pitchFamily="34"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504" y="350376"/>
            <a:ext cx="1109853" cy="772668"/>
          </a:xfrm>
          <a:prstGeom prst="rect">
            <a:avLst/>
          </a:prstGeom>
        </p:spPr>
      </p:pic>
    </p:spTree>
    <p:extLst>
      <p:ext uri="{BB962C8B-B14F-4D97-AF65-F5344CB8AC3E}">
        <p14:creationId xmlns:p14="http://schemas.microsoft.com/office/powerpoint/2010/main" val="2136202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959"/>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par>
                                <p:cTn id="15" presetID="10" presetClass="entr" presetSubtype="0" fill="hold" grpId="0" nodeType="withEffect">
                                  <p:stCondLst>
                                    <p:cond delay="627"/>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224"/>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grpId="0" nodeType="withEffect">
                                  <p:stCondLst>
                                    <p:cond delay="289"/>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664"/>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134"/>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216"/>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grpId="0" nodeType="withEffect">
                                  <p:stCondLst>
                                    <p:cond delay="949"/>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grpId="0" nodeType="withEffect">
                                  <p:stCondLst>
                                    <p:cond delay="145"/>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grpId="0" nodeType="withEffect">
                                  <p:stCondLst>
                                    <p:cond delay="672"/>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par>
                          <p:cTn id="42" fill="hold">
                            <p:stCondLst>
                              <p:cond delay="1959"/>
                            </p:stCondLst>
                            <p:childTnLst>
                              <p:par>
                                <p:cTn id="43" presetID="10" presetClass="entr" presetSubtype="0" fill="hold" grpId="0" nodeType="afterEffect">
                                  <p:stCondLst>
                                    <p:cond delay="959"/>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childTnLst>
                          </p:cTn>
                        </p:par>
                        <p:par>
                          <p:cTn id="46" fill="hold">
                            <p:stCondLst>
                              <p:cond delay="3418"/>
                            </p:stCondLst>
                            <p:childTnLst>
                              <p:par>
                                <p:cTn id="47" presetID="10" presetClass="entr" presetSubtype="0" fill="hold" grpId="0" nodeType="afterEffect">
                                  <p:stCondLst>
                                    <p:cond delay="959"/>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3" grpId="0" animBg="1"/>
      <p:bldP spid="14" grpId="0" animBg="1"/>
      <p:bldP spid="15" grpId="0" animBg="1"/>
      <p:bldP spid="16" grpId="0" animBg="1"/>
      <p:bldP spid="17" grpId="0" animBg="1"/>
      <p:bldP spid="18" grpId="0" animBg="1"/>
      <p:bldP spid="19" grpId="0" animBg="1"/>
      <p:bldP spid="20" grpId="0"/>
      <p:bldP spid="21" grpId="0" animBg="1"/>
      <p:bldP spid="22" grpId="0"/>
      <p:bldP spid="2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636031" cy="576064"/>
            <a:chOff x="1128969" y="3163443"/>
            <a:chExt cx="1636031"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06</a:t>
              </a:r>
              <a:endParaRPr lang="zh-CN" altLang="en-US" sz="1600" dirty="0">
                <a:latin typeface="Impact" pitchFamily="34" charset="0"/>
              </a:endParaRPr>
            </a:p>
          </p:txBody>
        </p:sp>
        <p:sp>
          <p:nvSpPr>
            <p:cNvPr id="33" name="TextBox 32"/>
            <p:cNvSpPr txBox="1"/>
            <p:nvPr/>
          </p:nvSpPr>
          <p:spPr>
            <a:xfrm>
              <a:off x="1682652" y="3297587"/>
              <a:ext cx="1082348" cy="307777"/>
            </a:xfrm>
            <a:prstGeom prst="rect">
              <a:avLst/>
            </a:prstGeom>
            <a:noFill/>
          </p:spPr>
          <p:txBody>
            <a:bodyPr wrap="none" rtlCol="0">
              <a:spAutoFit/>
            </a:bodyPr>
            <a:lstStyle/>
            <a:p>
              <a:r>
                <a:rPr lang="zh-CN" altLang="en-US" dirty="0" smtClean="0">
                  <a:solidFill>
                    <a:schemeClr val="bg1"/>
                  </a:solidFill>
                  <a:latin typeface="+mj-lt"/>
                  <a:ea typeface="FZLanTingHeiS-EL-GB"/>
                </a:rPr>
                <a:t>用户群分类</a:t>
              </a:r>
              <a:endParaRPr lang="zh-CN" altLang="en-US" dirty="0">
                <a:solidFill>
                  <a:schemeClr val="bg1"/>
                </a:solidFill>
                <a:latin typeface="+mj-lt"/>
                <a:ea typeface="FZLanTingHeiS-EL-GB"/>
              </a:endParaRPr>
            </a:p>
          </p:txBody>
        </p:sp>
      </p:grpSp>
      <p:graphicFrame>
        <p:nvGraphicFramePr>
          <p:cNvPr id="2" name="表格 1"/>
          <p:cNvGraphicFramePr>
            <a:graphicFrameLocks noGrp="1"/>
          </p:cNvGraphicFramePr>
          <p:nvPr>
            <p:extLst>
              <p:ext uri="{D42A27DB-BD31-4B8C-83A1-F6EECF244321}">
                <p14:modId xmlns:p14="http://schemas.microsoft.com/office/powerpoint/2010/main" val="2026508748"/>
              </p:ext>
            </p:extLst>
          </p:nvPr>
        </p:nvGraphicFramePr>
        <p:xfrm>
          <a:off x="2195736" y="1059582"/>
          <a:ext cx="6687672" cy="4079671"/>
        </p:xfrm>
        <a:graphic>
          <a:graphicData uri="http://schemas.openxmlformats.org/drawingml/2006/table">
            <a:tbl>
              <a:tblPr firstRow="1" firstCol="1" bandRow="1">
                <a:tableStyleId>{5C22544A-7EE6-4342-B048-85BDC9FD1C3A}</a:tableStyleId>
              </a:tblPr>
              <a:tblGrid>
                <a:gridCol w="395710"/>
                <a:gridCol w="395710"/>
                <a:gridCol w="395710"/>
                <a:gridCol w="1036047"/>
                <a:gridCol w="2376264"/>
                <a:gridCol w="2088231"/>
              </a:tblGrid>
              <a:tr h="187353">
                <a:tc>
                  <a:txBody>
                    <a:bodyPr/>
                    <a:lstStyle/>
                    <a:p>
                      <a:pPr algn="just">
                        <a:spcAft>
                          <a:spcPts val="0"/>
                        </a:spcAft>
                      </a:pPr>
                      <a:r>
                        <a:rPr lang="zh-CN" sz="1050" kern="100" dirty="0">
                          <a:effectLst/>
                        </a:rPr>
                        <a:t>用户类</a:t>
                      </a:r>
                      <a:endParaRPr lang="zh-CN" sz="1000" kern="100" dirty="0">
                        <a:effectLst/>
                        <a:latin typeface="等线"/>
                        <a:ea typeface="宋体"/>
                        <a:cs typeface="Times New Roman"/>
                      </a:endParaRPr>
                    </a:p>
                  </a:txBody>
                  <a:tcPr marL="22461" marR="22461" marT="0" marB="0"/>
                </a:tc>
                <a:tc>
                  <a:txBody>
                    <a:bodyPr/>
                    <a:lstStyle/>
                    <a:p>
                      <a:pPr algn="just">
                        <a:spcAft>
                          <a:spcPts val="0"/>
                        </a:spcAft>
                      </a:pPr>
                      <a:r>
                        <a:rPr lang="zh-CN" sz="1050" kern="100">
                          <a:effectLst/>
                        </a:rPr>
                        <a:t>用户类别</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50" kern="100">
                          <a:effectLst/>
                        </a:rPr>
                        <a:t>用户代表</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50" kern="100">
                          <a:effectLst/>
                        </a:rPr>
                        <a:t>联系方式</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50" kern="100">
                          <a:effectLst/>
                        </a:rPr>
                        <a:t>用户描述</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50" kern="100">
                          <a:effectLst/>
                        </a:rPr>
                        <a:t>用户作用</a:t>
                      </a:r>
                      <a:endParaRPr lang="zh-CN" sz="1000" kern="100">
                        <a:effectLst/>
                        <a:latin typeface="等线"/>
                        <a:ea typeface="宋体"/>
                        <a:cs typeface="Times New Roman"/>
                      </a:endParaRPr>
                    </a:p>
                  </a:txBody>
                  <a:tcPr marL="22461" marR="22461" marT="0" marB="0"/>
                </a:tc>
              </a:tr>
              <a:tr h="1087742">
                <a:tc>
                  <a:txBody>
                    <a:bodyPr/>
                    <a:lstStyle/>
                    <a:p>
                      <a:pPr algn="just">
                        <a:spcAft>
                          <a:spcPts val="0"/>
                        </a:spcAft>
                      </a:pPr>
                      <a:r>
                        <a:rPr lang="zh-CN" sz="1000" kern="100">
                          <a:effectLst/>
                        </a:rPr>
                        <a:t>教师</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核心用户</a:t>
                      </a:r>
                    </a:p>
                    <a:p>
                      <a:pPr algn="just">
                        <a:spcAft>
                          <a:spcPts val="0"/>
                        </a:spcAft>
                      </a:pPr>
                      <a:r>
                        <a:rPr lang="zh-CN" sz="1000" kern="100">
                          <a:effectLst/>
                        </a:rPr>
                        <a:t>直接用户</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杨枨老师</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en-US" sz="1000" kern="100">
                          <a:effectLst/>
                        </a:rPr>
                        <a:t>TEL:13357102333</a:t>
                      </a:r>
                      <a:endParaRPr lang="zh-CN" sz="1000" kern="100">
                        <a:effectLst/>
                      </a:endParaRPr>
                    </a:p>
                    <a:p>
                      <a:pPr algn="just">
                        <a:spcAft>
                          <a:spcPts val="0"/>
                        </a:spcAft>
                      </a:pPr>
                      <a:r>
                        <a:rPr lang="en-US" sz="1000" kern="100">
                          <a:effectLst/>
                        </a:rPr>
                        <a:t>MAIL:</a:t>
                      </a:r>
                      <a:r>
                        <a:rPr lang="en-US" sz="1000" u="sng" kern="100">
                          <a:effectLst/>
                          <a:hlinkClick r:id="rId2"/>
                        </a:rPr>
                        <a:t>yangc@zucc.edu.cn</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杨枨老师作为本项目的发起人，同时也是本课程的直接授课教师，在开发和使用上可以给出需求，具有很强的代表性。同时杨枨老师作为一个在互联网行业，特别是在软件工程行业涉猎广泛，拥有多年的教学经验，对于该项目有极大的指导性作用。</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dirty="0">
                          <a:effectLst/>
                        </a:rPr>
                        <a:t>项目小组在开发过程中遇到问题可以及时与杨枨老师进行沟通，获取指导性意见。</a:t>
                      </a:r>
                      <a:endParaRPr lang="zh-CN" sz="1000" kern="100" dirty="0">
                        <a:effectLst/>
                        <a:latin typeface="等线"/>
                        <a:ea typeface="宋体"/>
                        <a:cs typeface="Times New Roman"/>
                      </a:endParaRPr>
                    </a:p>
                  </a:txBody>
                  <a:tcPr marL="22461" marR="22461" marT="0" marB="0"/>
                </a:tc>
              </a:tr>
              <a:tr h="421545">
                <a:tc>
                  <a:txBody>
                    <a:bodyPr/>
                    <a:lstStyle/>
                    <a:p>
                      <a:pPr algn="just">
                        <a:spcAft>
                          <a:spcPts val="0"/>
                        </a:spcAft>
                      </a:pPr>
                      <a:r>
                        <a:rPr lang="zh-CN" sz="1000" kern="100">
                          <a:effectLst/>
                        </a:rPr>
                        <a:t>学生</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普通用户</a:t>
                      </a:r>
                    </a:p>
                    <a:p>
                      <a:pPr algn="just">
                        <a:spcAft>
                          <a:spcPts val="0"/>
                        </a:spcAft>
                      </a:pPr>
                      <a:r>
                        <a:rPr lang="zh-CN" sz="1000" kern="100">
                          <a:effectLst/>
                        </a:rPr>
                        <a:t>直接用户</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葛倍良</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en-US" sz="1000" kern="100">
                          <a:effectLst/>
                        </a:rPr>
                        <a:t>MAIL</a:t>
                      </a:r>
                      <a:r>
                        <a:rPr lang="zh-CN" sz="1000" kern="100">
                          <a:effectLst/>
                        </a:rPr>
                        <a:t>：</a:t>
                      </a:r>
                      <a:r>
                        <a:rPr lang="en-US" sz="1000" u="sng" kern="100">
                          <a:effectLst/>
                          <a:hlinkClick r:id="rId3"/>
                        </a:rPr>
                        <a:t>31501364@stu.zucc.edu.cn</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在软件开发过程中一直积极学习，长期在图书馆中学习相关知识。</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提供学生的需求，同时作为开发者对软件开发过程有更多的思考。</a:t>
                      </a:r>
                      <a:endParaRPr lang="zh-CN" sz="1000" kern="100">
                        <a:effectLst/>
                        <a:latin typeface="等线"/>
                        <a:ea typeface="宋体"/>
                        <a:cs typeface="Times New Roman"/>
                      </a:endParaRPr>
                    </a:p>
                  </a:txBody>
                  <a:tcPr marL="22461" marR="22461" marT="0" marB="0"/>
                </a:tc>
              </a:tr>
              <a:tr h="491802">
                <a:tc>
                  <a:txBody>
                    <a:bodyPr/>
                    <a:lstStyle/>
                    <a:p>
                      <a:pPr algn="just">
                        <a:spcAft>
                          <a:spcPts val="0"/>
                        </a:spcAft>
                      </a:pPr>
                      <a:r>
                        <a:rPr lang="zh-CN" sz="1000" kern="100">
                          <a:effectLst/>
                        </a:rPr>
                        <a:t>游客</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普通用户</a:t>
                      </a:r>
                    </a:p>
                    <a:p>
                      <a:pPr algn="just">
                        <a:spcAft>
                          <a:spcPts val="0"/>
                        </a:spcAft>
                      </a:pPr>
                      <a:r>
                        <a:rPr lang="zh-CN" sz="1000" kern="100">
                          <a:effectLst/>
                        </a:rPr>
                        <a:t>间接用户</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何海</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en-US" sz="1000" kern="100">
                          <a:effectLst/>
                        </a:rPr>
                        <a:t>TEL:15858260632</a:t>
                      </a:r>
                      <a:endParaRPr lang="zh-CN" sz="1000" kern="100">
                        <a:effectLst/>
                      </a:endParaRPr>
                    </a:p>
                    <a:p>
                      <a:pPr algn="just">
                        <a:spcAft>
                          <a:spcPts val="0"/>
                        </a:spcAft>
                      </a:pPr>
                      <a:r>
                        <a:rPr lang="en-US" sz="1000" kern="100">
                          <a:effectLst/>
                        </a:rPr>
                        <a:t>MAIL:</a:t>
                      </a:r>
                      <a:r>
                        <a:rPr lang="en-US" sz="1000" u="sng" kern="100">
                          <a:effectLst/>
                          <a:hlinkClick r:id="rId3"/>
                        </a:rPr>
                        <a:t>31503236@stu.zucc.edu.cn</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对于软件开发及编码有极强的学习兴趣。使用</a:t>
                      </a:r>
                      <a:r>
                        <a:rPr lang="en-US" sz="1000" kern="100">
                          <a:effectLst/>
                        </a:rPr>
                        <a:t>BB</a:t>
                      </a:r>
                      <a:r>
                        <a:rPr lang="zh-CN" sz="1000" kern="100">
                          <a:effectLst/>
                        </a:rPr>
                        <a:t>、慕课等类似网站的用户。</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提供网站建设的个人意见和吸引点。</a:t>
                      </a:r>
                      <a:endParaRPr lang="zh-CN" sz="1000" kern="100">
                        <a:effectLst/>
                        <a:latin typeface="等线"/>
                        <a:ea typeface="宋体"/>
                        <a:cs typeface="Times New Roman"/>
                      </a:endParaRPr>
                    </a:p>
                  </a:txBody>
                  <a:tcPr marL="22461" marR="22461" marT="0" marB="0"/>
                </a:tc>
              </a:tr>
              <a:tr h="843089">
                <a:tc>
                  <a:txBody>
                    <a:bodyPr/>
                    <a:lstStyle/>
                    <a:p>
                      <a:pPr algn="just">
                        <a:spcAft>
                          <a:spcPts val="0"/>
                        </a:spcAft>
                      </a:pPr>
                      <a:r>
                        <a:rPr lang="zh-CN" sz="1000" kern="100">
                          <a:effectLst/>
                        </a:rPr>
                        <a:t>管理员</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普通用户</a:t>
                      </a:r>
                    </a:p>
                    <a:p>
                      <a:pPr algn="just">
                        <a:spcAft>
                          <a:spcPts val="0"/>
                        </a:spcAft>
                      </a:pPr>
                      <a:r>
                        <a:rPr lang="zh-CN" sz="1000" kern="100">
                          <a:effectLst/>
                        </a:rPr>
                        <a:t>直接用户</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李泽龙</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en-US" sz="1000" kern="100">
                          <a:effectLst/>
                        </a:rPr>
                        <a:t>TEL:18258871339</a:t>
                      </a:r>
                      <a:endParaRPr lang="zh-CN" sz="1000" kern="100">
                        <a:effectLst/>
                      </a:endParaRPr>
                    </a:p>
                    <a:p>
                      <a:pPr algn="just">
                        <a:spcAft>
                          <a:spcPts val="0"/>
                        </a:spcAft>
                      </a:pPr>
                      <a:r>
                        <a:rPr lang="en-US" sz="1000" kern="100">
                          <a:effectLst/>
                        </a:rPr>
                        <a:t>MAIL:kurisu_l@163.com</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是本次项目的项目经理，直接负责本次项目，对项目过程及进度进行直接控制，是管理员的不二人选，同时具有较强的领导力及判断力。</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提供管理员需求并对本次项目进行进度及过程的控制。</a:t>
                      </a:r>
                      <a:endParaRPr lang="zh-CN" sz="1000" kern="100">
                        <a:effectLst/>
                        <a:latin typeface="等线"/>
                        <a:ea typeface="宋体"/>
                        <a:cs typeface="Times New Roman"/>
                      </a:endParaRPr>
                    </a:p>
                  </a:txBody>
                  <a:tcPr marL="22461" marR="22461" marT="0" marB="0"/>
                </a:tc>
              </a:tr>
              <a:tr h="491802">
                <a:tc>
                  <a:txBody>
                    <a:bodyPr/>
                    <a:lstStyle/>
                    <a:p>
                      <a:pPr algn="just">
                        <a:spcAft>
                          <a:spcPts val="0"/>
                        </a:spcAft>
                      </a:pPr>
                      <a:r>
                        <a:rPr lang="zh-CN" sz="1000" kern="100">
                          <a:effectLst/>
                        </a:rPr>
                        <a:t>项目决策人</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普通用户</a:t>
                      </a:r>
                    </a:p>
                    <a:p>
                      <a:pPr algn="just">
                        <a:spcAft>
                          <a:spcPts val="0"/>
                        </a:spcAft>
                      </a:pPr>
                      <a:r>
                        <a:rPr lang="zh-CN" sz="1000" kern="100">
                          <a:effectLst/>
                        </a:rPr>
                        <a:t>间接用户</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蒋家俊</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en-US" sz="1000" kern="100">
                          <a:effectLst/>
                        </a:rPr>
                        <a:t>TEL:15858266626</a:t>
                      </a:r>
                      <a:endParaRPr lang="zh-CN" sz="1000" kern="100">
                        <a:effectLst/>
                      </a:endParaRPr>
                    </a:p>
                    <a:p>
                      <a:pPr algn="just">
                        <a:spcAft>
                          <a:spcPts val="0"/>
                        </a:spcAft>
                      </a:pPr>
                      <a:r>
                        <a:rPr lang="en-US" sz="1000" kern="100">
                          <a:effectLst/>
                        </a:rPr>
                        <a:t>MAIL:</a:t>
                      </a:r>
                      <a:r>
                        <a:rPr lang="en-US" sz="1000" u="sng" kern="100">
                          <a:effectLst/>
                          <a:hlinkClick r:id="rId3"/>
                        </a:rPr>
                        <a:t>31501368@stu.zucc.edu.cn</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解决不同用户群之间的需求冲突、协调不一致并对出现的范围问题作出仲裁。</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dirty="0">
                          <a:effectLst/>
                        </a:rPr>
                        <a:t>当对决定不清晰或被授权人放弃履行他们的职责，决策人用做好应对措施。</a:t>
                      </a:r>
                      <a:endParaRPr lang="zh-CN" sz="1000" kern="100" dirty="0">
                        <a:effectLst/>
                        <a:latin typeface="等线"/>
                        <a:ea typeface="宋体"/>
                        <a:cs typeface="Times New Roman"/>
                      </a:endParaRPr>
                    </a:p>
                  </a:txBody>
                  <a:tcPr marL="22461" marR="22461" marT="0" marB="0"/>
                </a:tc>
              </a:tr>
            </a:tbl>
          </a:graphicData>
        </a:graphic>
      </p:graphicFrame>
    </p:spTree>
    <p:extLst>
      <p:ext uri="{BB962C8B-B14F-4D97-AF65-F5344CB8AC3E}">
        <p14:creationId xmlns:p14="http://schemas.microsoft.com/office/powerpoint/2010/main" val="1880390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2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66653" y="189241"/>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049580" y="320619"/>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0" name="组合 209"/>
          <p:cNvGrpSpPr/>
          <p:nvPr/>
        </p:nvGrpSpPr>
        <p:grpSpPr>
          <a:xfrm>
            <a:off x="2114600" y="856597"/>
            <a:ext cx="1881336" cy="1732219"/>
            <a:chOff x="1619672" y="1563638"/>
            <a:chExt cx="1440000" cy="1080000"/>
          </a:xfrm>
        </p:grpSpPr>
        <p:grpSp>
          <p:nvGrpSpPr>
            <p:cNvPr id="213" name="组合 212"/>
            <p:cNvGrpSpPr/>
            <p:nvPr/>
          </p:nvGrpSpPr>
          <p:grpSpPr>
            <a:xfrm>
              <a:off x="1619672" y="1563638"/>
              <a:ext cx="1440000" cy="1080000"/>
              <a:chOff x="1619672" y="1563638"/>
              <a:chExt cx="1440000" cy="1080000"/>
            </a:xfrm>
          </p:grpSpPr>
          <p:sp>
            <p:nvSpPr>
              <p:cNvPr id="215" name="矩形 214"/>
              <p:cNvSpPr/>
              <p:nvPr/>
            </p:nvSpPr>
            <p:spPr>
              <a:xfrm>
                <a:off x="1619672" y="1563638"/>
                <a:ext cx="1440000" cy="1080000"/>
              </a:xfrm>
              <a:prstGeom prst="rect">
                <a:avLst/>
              </a:prstGeom>
              <a:solidFill>
                <a:sysClr val="window" lastClr="FFFFFF">
                  <a:alpha val="3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216" name="矩形 215"/>
              <p:cNvSpPr/>
              <p:nvPr/>
            </p:nvSpPr>
            <p:spPr>
              <a:xfrm>
                <a:off x="1619672" y="1563638"/>
                <a:ext cx="1440000" cy="180000"/>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212" name="矩形 211"/>
            <p:cNvSpPr/>
            <p:nvPr/>
          </p:nvSpPr>
          <p:spPr>
            <a:xfrm>
              <a:off x="1689736" y="1877441"/>
              <a:ext cx="1260000" cy="575676"/>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800" kern="0" dirty="0" smtClean="0">
                  <a:solidFill>
                    <a:srgbClr val="FFFFFF"/>
                  </a:solidFill>
                </a:rPr>
                <a:t>教师用户代表：</a:t>
              </a:r>
              <a:r>
                <a:rPr kumimoji="0" lang="zh-CN" altLang="en-US" sz="1800" b="0" i="0" u="none" strike="noStrike" kern="0" cap="none" spc="0" normalizeH="0" baseline="0" noProof="0" dirty="0" smtClean="0">
                  <a:ln>
                    <a:noFill/>
                  </a:ln>
                  <a:solidFill>
                    <a:srgbClr val="FFFFFF"/>
                  </a:solidFill>
                  <a:effectLst/>
                  <a:uLnTx/>
                  <a:uFillTx/>
                </a:rPr>
                <a:t>杨枨</a:t>
              </a:r>
            </a:p>
          </p:txBody>
        </p:sp>
      </p:gr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5" y="861088"/>
            <a:ext cx="2016224" cy="1727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6" y="2715767"/>
            <a:ext cx="2016224" cy="1732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8" name="组合 57"/>
          <p:cNvGrpSpPr/>
          <p:nvPr/>
        </p:nvGrpSpPr>
        <p:grpSpPr>
          <a:xfrm>
            <a:off x="2123729" y="2715767"/>
            <a:ext cx="1881336" cy="1732219"/>
            <a:chOff x="1619672" y="1563638"/>
            <a:chExt cx="1440000" cy="1080000"/>
          </a:xfrm>
        </p:grpSpPr>
        <p:grpSp>
          <p:nvGrpSpPr>
            <p:cNvPr id="59" name="组合 58"/>
            <p:cNvGrpSpPr/>
            <p:nvPr/>
          </p:nvGrpSpPr>
          <p:grpSpPr>
            <a:xfrm>
              <a:off x="1619672" y="1563638"/>
              <a:ext cx="1440000" cy="1080000"/>
              <a:chOff x="1619672" y="1563638"/>
              <a:chExt cx="1440000" cy="1080000"/>
            </a:xfrm>
          </p:grpSpPr>
          <p:sp>
            <p:nvSpPr>
              <p:cNvPr id="61" name="矩形 60"/>
              <p:cNvSpPr/>
              <p:nvPr/>
            </p:nvSpPr>
            <p:spPr>
              <a:xfrm>
                <a:off x="1619672" y="1563638"/>
                <a:ext cx="1440000" cy="1080000"/>
              </a:xfrm>
              <a:prstGeom prst="rect">
                <a:avLst/>
              </a:prstGeom>
              <a:solidFill>
                <a:sysClr val="window" lastClr="FFFFFF">
                  <a:alpha val="3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62" name="矩形 61"/>
              <p:cNvSpPr/>
              <p:nvPr/>
            </p:nvSpPr>
            <p:spPr>
              <a:xfrm>
                <a:off x="1619672" y="1563638"/>
                <a:ext cx="1440000" cy="180000"/>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60" name="矩形 59"/>
            <p:cNvSpPr/>
            <p:nvPr/>
          </p:nvSpPr>
          <p:spPr>
            <a:xfrm>
              <a:off x="1689736" y="1877441"/>
              <a:ext cx="1260000" cy="402973"/>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800" kern="0" dirty="0" smtClean="0">
                  <a:solidFill>
                    <a:srgbClr val="FFFFFF"/>
                  </a:solidFill>
                </a:rPr>
                <a:t>管理员用户代表：李泽龙</a:t>
              </a:r>
              <a:endParaRPr kumimoji="0" lang="zh-CN" altLang="en-US" sz="1800" b="0" i="0" u="none" strike="noStrike" kern="0" cap="none" spc="0" normalizeH="0" baseline="0" noProof="0" dirty="0" smtClean="0">
                <a:ln>
                  <a:noFill/>
                </a:ln>
                <a:solidFill>
                  <a:srgbClr val="FFFFFF"/>
                </a:solidFill>
                <a:effectLst/>
                <a:uLnTx/>
                <a:uFillTx/>
              </a:endParaRPr>
            </a:p>
          </p:txBody>
        </p:sp>
      </p:grpSp>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8670" y="861088"/>
            <a:ext cx="2007095" cy="1732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3" name="组合 62"/>
          <p:cNvGrpSpPr/>
          <p:nvPr/>
        </p:nvGrpSpPr>
        <p:grpSpPr>
          <a:xfrm>
            <a:off x="7235765" y="861088"/>
            <a:ext cx="1881336" cy="1732219"/>
            <a:chOff x="1619672" y="1563638"/>
            <a:chExt cx="1440000" cy="1080000"/>
          </a:xfrm>
        </p:grpSpPr>
        <p:grpSp>
          <p:nvGrpSpPr>
            <p:cNvPr id="64" name="组合 63"/>
            <p:cNvGrpSpPr/>
            <p:nvPr/>
          </p:nvGrpSpPr>
          <p:grpSpPr>
            <a:xfrm>
              <a:off x="1619672" y="1563638"/>
              <a:ext cx="1440000" cy="1080000"/>
              <a:chOff x="1619672" y="1563638"/>
              <a:chExt cx="1440000" cy="1080000"/>
            </a:xfrm>
          </p:grpSpPr>
          <p:sp>
            <p:nvSpPr>
              <p:cNvPr id="66" name="矩形 65"/>
              <p:cNvSpPr/>
              <p:nvPr/>
            </p:nvSpPr>
            <p:spPr>
              <a:xfrm>
                <a:off x="1619672" y="1563638"/>
                <a:ext cx="1440000" cy="1080000"/>
              </a:xfrm>
              <a:prstGeom prst="rect">
                <a:avLst/>
              </a:prstGeom>
              <a:solidFill>
                <a:sysClr val="window" lastClr="FFFFFF">
                  <a:alpha val="3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67" name="矩形 66"/>
              <p:cNvSpPr/>
              <p:nvPr/>
            </p:nvSpPr>
            <p:spPr>
              <a:xfrm>
                <a:off x="1619672" y="1563638"/>
                <a:ext cx="1440000" cy="180000"/>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65" name="矩形 64"/>
            <p:cNvSpPr/>
            <p:nvPr/>
          </p:nvSpPr>
          <p:spPr>
            <a:xfrm>
              <a:off x="1689736" y="1877441"/>
              <a:ext cx="1260000" cy="402973"/>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800" kern="0" dirty="0" smtClean="0">
                  <a:solidFill>
                    <a:srgbClr val="FFFFFF"/>
                  </a:solidFill>
                </a:rPr>
                <a:t>学生用户代表：葛倍良</a:t>
              </a:r>
              <a:endParaRPr kumimoji="0" lang="zh-CN" altLang="en-US" sz="1800" b="0" i="0" u="none" strike="noStrike" kern="0" cap="none" spc="0" normalizeH="0" baseline="0" noProof="0" dirty="0" smtClean="0">
                <a:ln>
                  <a:noFill/>
                </a:ln>
                <a:solidFill>
                  <a:srgbClr val="FFFFFF"/>
                </a:solidFill>
                <a:effectLst/>
                <a:uLnTx/>
                <a:uFillTx/>
              </a:endParaRPr>
            </a:p>
          </p:txBody>
        </p:sp>
      </p:grpSp>
      <p:pic>
        <p:nvPicPr>
          <p:cNvPr id="205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9037" y="2695784"/>
            <a:ext cx="2006728" cy="1752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8" name="组合 67"/>
          <p:cNvGrpSpPr/>
          <p:nvPr/>
        </p:nvGrpSpPr>
        <p:grpSpPr>
          <a:xfrm>
            <a:off x="7243665" y="2695784"/>
            <a:ext cx="1881336" cy="1732219"/>
            <a:chOff x="1619672" y="1563638"/>
            <a:chExt cx="1440000" cy="1080000"/>
          </a:xfrm>
        </p:grpSpPr>
        <p:grpSp>
          <p:nvGrpSpPr>
            <p:cNvPr id="69" name="组合 68"/>
            <p:cNvGrpSpPr/>
            <p:nvPr/>
          </p:nvGrpSpPr>
          <p:grpSpPr>
            <a:xfrm>
              <a:off x="1619672" y="1563638"/>
              <a:ext cx="1440000" cy="1080000"/>
              <a:chOff x="1619672" y="1563638"/>
              <a:chExt cx="1440000" cy="1080000"/>
            </a:xfrm>
          </p:grpSpPr>
          <p:sp>
            <p:nvSpPr>
              <p:cNvPr id="71" name="矩形 70"/>
              <p:cNvSpPr/>
              <p:nvPr/>
            </p:nvSpPr>
            <p:spPr>
              <a:xfrm>
                <a:off x="1619672" y="1563638"/>
                <a:ext cx="1440000" cy="1080000"/>
              </a:xfrm>
              <a:prstGeom prst="rect">
                <a:avLst/>
              </a:prstGeom>
              <a:solidFill>
                <a:sysClr val="window" lastClr="FFFFFF">
                  <a:alpha val="3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72" name="矩形 71"/>
              <p:cNvSpPr/>
              <p:nvPr/>
            </p:nvSpPr>
            <p:spPr>
              <a:xfrm>
                <a:off x="1619672" y="1563638"/>
                <a:ext cx="1440000" cy="180000"/>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70" name="矩形 69"/>
            <p:cNvSpPr/>
            <p:nvPr/>
          </p:nvSpPr>
          <p:spPr>
            <a:xfrm>
              <a:off x="1689736" y="1877441"/>
              <a:ext cx="1260000" cy="402973"/>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800" kern="0" dirty="0" smtClean="0">
                  <a:solidFill>
                    <a:srgbClr val="FFFFFF"/>
                  </a:solidFill>
                </a:rPr>
                <a:t>游客用户代表：何海</a:t>
              </a:r>
              <a:endParaRPr kumimoji="0" lang="zh-CN" altLang="en-US" sz="1800" b="0" i="0" u="none" strike="noStrike" kern="0" cap="none" spc="0" normalizeH="0" baseline="0" noProof="0" dirty="0" smtClean="0">
                <a:ln>
                  <a:noFill/>
                </a:ln>
                <a:solidFill>
                  <a:srgbClr val="FFFFFF"/>
                </a:solidFill>
                <a:effectLst/>
                <a:uLnTx/>
                <a:uFillTx/>
              </a:endParaRPr>
            </a:p>
          </p:txBody>
        </p:sp>
      </p:grpSp>
    </p:spTree>
    <p:extLst>
      <p:ext uri="{BB962C8B-B14F-4D97-AF65-F5344CB8AC3E}">
        <p14:creationId xmlns:p14="http://schemas.microsoft.com/office/powerpoint/2010/main" val="3610271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fade">
                                      <p:cBhvr>
                                        <p:cTn id="7" dur="750"/>
                                        <p:tgtEl>
                                          <p:spTgt spid="210"/>
                                        </p:tgtEl>
                                      </p:cBhvr>
                                    </p:animEffect>
                                    <p:anim calcmode="lin" valueType="num">
                                      <p:cBhvr>
                                        <p:cTn id="8" dur="750" fill="hold"/>
                                        <p:tgtEl>
                                          <p:spTgt spid="210"/>
                                        </p:tgtEl>
                                        <p:attrNameLst>
                                          <p:attrName>ppt_x</p:attrName>
                                        </p:attrNameLst>
                                      </p:cBhvr>
                                      <p:tavLst>
                                        <p:tav tm="0">
                                          <p:val>
                                            <p:strVal val="#ppt_x"/>
                                          </p:val>
                                        </p:tav>
                                        <p:tav tm="100000">
                                          <p:val>
                                            <p:strVal val="#ppt_x"/>
                                          </p:val>
                                        </p:tav>
                                      </p:tavLst>
                                    </p:anim>
                                    <p:anim calcmode="lin" valueType="num">
                                      <p:cBhvr>
                                        <p:cTn id="9" dur="750" fill="hold"/>
                                        <p:tgtEl>
                                          <p:spTgt spid="210"/>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7" presetClass="entr" presetSubtype="0" fill="hold" nodeType="after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750"/>
                                        <p:tgtEl>
                                          <p:spTgt spid="58"/>
                                        </p:tgtEl>
                                      </p:cBhvr>
                                    </p:animEffect>
                                    <p:anim calcmode="lin" valueType="num">
                                      <p:cBhvr>
                                        <p:cTn id="14" dur="750" fill="hold"/>
                                        <p:tgtEl>
                                          <p:spTgt spid="58"/>
                                        </p:tgtEl>
                                        <p:attrNameLst>
                                          <p:attrName>ppt_x</p:attrName>
                                        </p:attrNameLst>
                                      </p:cBhvr>
                                      <p:tavLst>
                                        <p:tav tm="0">
                                          <p:val>
                                            <p:strVal val="#ppt_x"/>
                                          </p:val>
                                        </p:tav>
                                        <p:tav tm="100000">
                                          <p:val>
                                            <p:strVal val="#ppt_x"/>
                                          </p:val>
                                        </p:tav>
                                      </p:tavLst>
                                    </p:anim>
                                    <p:anim calcmode="lin" valueType="num">
                                      <p:cBhvr>
                                        <p:cTn id="15" dur="750" fill="hold"/>
                                        <p:tgtEl>
                                          <p:spTgt spid="58"/>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7" presetClass="entr" presetSubtype="0" fill="hold" nodeType="after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750"/>
                                        <p:tgtEl>
                                          <p:spTgt spid="63"/>
                                        </p:tgtEl>
                                      </p:cBhvr>
                                    </p:animEffect>
                                    <p:anim calcmode="lin" valueType="num">
                                      <p:cBhvr>
                                        <p:cTn id="20" dur="750" fill="hold"/>
                                        <p:tgtEl>
                                          <p:spTgt spid="63"/>
                                        </p:tgtEl>
                                        <p:attrNameLst>
                                          <p:attrName>ppt_x</p:attrName>
                                        </p:attrNameLst>
                                      </p:cBhvr>
                                      <p:tavLst>
                                        <p:tav tm="0">
                                          <p:val>
                                            <p:strVal val="#ppt_x"/>
                                          </p:val>
                                        </p:tav>
                                        <p:tav tm="100000">
                                          <p:val>
                                            <p:strVal val="#ppt_x"/>
                                          </p:val>
                                        </p:tav>
                                      </p:tavLst>
                                    </p:anim>
                                    <p:anim calcmode="lin" valueType="num">
                                      <p:cBhvr>
                                        <p:cTn id="21" dur="750" fill="hold"/>
                                        <p:tgtEl>
                                          <p:spTgt spid="63"/>
                                        </p:tgtEl>
                                        <p:attrNameLst>
                                          <p:attrName>ppt_y</p:attrName>
                                        </p:attrNameLst>
                                      </p:cBhvr>
                                      <p:tavLst>
                                        <p:tav tm="0">
                                          <p:val>
                                            <p:strVal val="#ppt_y-.1"/>
                                          </p:val>
                                        </p:tav>
                                        <p:tav tm="100000">
                                          <p:val>
                                            <p:strVal val="#ppt_y"/>
                                          </p:val>
                                        </p:tav>
                                      </p:tavLst>
                                    </p:anim>
                                  </p:childTnLst>
                                </p:cTn>
                              </p:par>
                            </p:childTnLst>
                          </p:cTn>
                        </p:par>
                        <p:par>
                          <p:cTn id="22" fill="hold">
                            <p:stCondLst>
                              <p:cond delay="2250"/>
                            </p:stCondLst>
                            <p:childTnLst>
                              <p:par>
                                <p:cTn id="23" presetID="47" presetClass="entr" presetSubtype="0" fill="hold" nodeType="afterEffect">
                                  <p:stCondLst>
                                    <p:cond delay="0"/>
                                  </p:stCondLst>
                                  <p:childTnLst>
                                    <p:set>
                                      <p:cBhvr>
                                        <p:cTn id="24" dur="1" fill="hold">
                                          <p:stCondLst>
                                            <p:cond delay="0"/>
                                          </p:stCondLst>
                                        </p:cTn>
                                        <p:tgtEl>
                                          <p:spTgt spid="68"/>
                                        </p:tgtEl>
                                        <p:attrNameLst>
                                          <p:attrName>style.visibility</p:attrName>
                                        </p:attrNameLst>
                                      </p:cBhvr>
                                      <p:to>
                                        <p:strVal val="visible"/>
                                      </p:to>
                                    </p:set>
                                    <p:animEffect transition="in" filter="fade">
                                      <p:cBhvr>
                                        <p:cTn id="25" dur="750"/>
                                        <p:tgtEl>
                                          <p:spTgt spid="68"/>
                                        </p:tgtEl>
                                      </p:cBhvr>
                                    </p:animEffect>
                                    <p:anim calcmode="lin" valueType="num">
                                      <p:cBhvr>
                                        <p:cTn id="26" dur="750" fill="hold"/>
                                        <p:tgtEl>
                                          <p:spTgt spid="68"/>
                                        </p:tgtEl>
                                        <p:attrNameLst>
                                          <p:attrName>ppt_x</p:attrName>
                                        </p:attrNameLst>
                                      </p:cBhvr>
                                      <p:tavLst>
                                        <p:tav tm="0">
                                          <p:val>
                                            <p:strVal val="#ppt_x"/>
                                          </p:val>
                                        </p:tav>
                                        <p:tav tm="100000">
                                          <p:val>
                                            <p:strVal val="#ppt_x"/>
                                          </p:val>
                                        </p:tav>
                                      </p:tavLst>
                                    </p:anim>
                                    <p:anim calcmode="lin" valueType="num">
                                      <p:cBhvr>
                                        <p:cTn id="27" dur="75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174640" cy="576064"/>
            <a:chOff x="1128969" y="3163443"/>
            <a:chExt cx="2174640"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07</a:t>
              </a:r>
              <a:endParaRPr lang="zh-CN" altLang="en-US" sz="1600" dirty="0">
                <a:latin typeface="Impact" pitchFamily="34" charset="0"/>
              </a:endParaRPr>
            </a:p>
          </p:txBody>
        </p:sp>
        <p:sp>
          <p:nvSpPr>
            <p:cNvPr id="33" name="TextBox 32"/>
            <p:cNvSpPr txBox="1"/>
            <p:nvPr/>
          </p:nvSpPr>
          <p:spPr>
            <a:xfrm>
              <a:off x="1682652" y="3297587"/>
              <a:ext cx="1620957" cy="307777"/>
            </a:xfrm>
            <a:prstGeom prst="rect">
              <a:avLst/>
            </a:prstGeom>
            <a:noFill/>
          </p:spPr>
          <p:txBody>
            <a:bodyPr wrap="none" rtlCol="0">
              <a:spAutoFit/>
            </a:bodyPr>
            <a:lstStyle/>
            <a:p>
              <a:r>
                <a:rPr lang="zh-CN" altLang="en-US" dirty="0" smtClean="0">
                  <a:solidFill>
                    <a:schemeClr val="bg1"/>
                  </a:solidFill>
                  <a:latin typeface="+mj-lt"/>
                  <a:ea typeface="FZLanTingHeiS-EL-GB"/>
                </a:rPr>
                <a:t>用户代表确认邀请</a:t>
              </a:r>
              <a:endParaRPr lang="zh-CN" altLang="en-US" dirty="0">
                <a:solidFill>
                  <a:schemeClr val="bg1"/>
                </a:solidFill>
                <a:latin typeface="+mj-lt"/>
                <a:ea typeface="FZLanTingHeiS-EL-GB"/>
              </a:endParaRPr>
            </a:p>
          </p:txBody>
        </p:sp>
      </p:gr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41475"/>
            <a:ext cx="9144000" cy="1794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19822"/>
            <a:ext cx="9144000" cy="1923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7868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2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174640" cy="576064"/>
            <a:chOff x="1128969" y="3163443"/>
            <a:chExt cx="2174640"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07</a:t>
              </a:r>
              <a:endParaRPr lang="zh-CN" altLang="en-US" sz="1600" dirty="0">
                <a:latin typeface="Impact" pitchFamily="34" charset="0"/>
              </a:endParaRPr>
            </a:p>
          </p:txBody>
        </p:sp>
        <p:sp>
          <p:nvSpPr>
            <p:cNvPr id="33" name="TextBox 32"/>
            <p:cNvSpPr txBox="1"/>
            <p:nvPr/>
          </p:nvSpPr>
          <p:spPr>
            <a:xfrm>
              <a:off x="1682652" y="3297587"/>
              <a:ext cx="1620957" cy="307777"/>
            </a:xfrm>
            <a:prstGeom prst="rect">
              <a:avLst/>
            </a:prstGeom>
            <a:noFill/>
          </p:spPr>
          <p:txBody>
            <a:bodyPr wrap="none" rtlCol="0">
              <a:spAutoFit/>
            </a:bodyPr>
            <a:lstStyle/>
            <a:p>
              <a:r>
                <a:rPr lang="zh-CN" altLang="en-US" dirty="0" smtClean="0">
                  <a:solidFill>
                    <a:schemeClr val="bg1"/>
                  </a:solidFill>
                  <a:latin typeface="+mj-lt"/>
                  <a:ea typeface="FZLanTingHeiS-EL-GB"/>
                </a:rPr>
                <a:t>用户代表确认邀请</a:t>
              </a:r>
              <a:endParaRPr lang="zh-CN" altLang="en-US" dirty="0">
                <a:solidFill>
                  <a:schemeClr val="bg1"/>
                </a:solidFill>
                <a:latin typeface="+mj-lt"/>
                <a:ea typeface="FZLanTingHeiS-EL-GB"/>
              </a:endParaRPr>
            </a:p>
          </p:txBody>
        </p:sp>
      </p:gr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35646"/>
            <a:ext cx="9144000" cy="213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79862"/>
            <a:ext cx="9144000" cy="1563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124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2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815567" cy="576064"/>
            <a:chOff x="1128969" y="3163443"/>
            <a:chExt cx="1815567"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08</a:t>
              </a:r>
              <a:endParaRPr lang="zh-CN" altLang="en-US" sz="1600" dirty="0">
                <a:latin typeface="Impact" pitchFamily="34" charset="0"/>
              </a:endParaRPr>
            </a:p>
          </p:txBody>
        </p:sp>
        <p:sp>
          <p:nvSpPr>
            <p:cNvPr id="33" name="TextBox 32"/>
            <p:cNvSpPr txBox="1"/>
            <p:nvPr/>
          </p:nvSpPr>
          <p:spPr>
            <a:xfrm>
              <a:off x="1682652" y="3297587"/>
              <a:ext cx="1261884" cy="307777"/>
            </a:xfrm>
            <a:prstGeom prst="rect">
              <a:avLst/>
            </a:prstGeom>
            <a:noFill/>
          </p:spPr>
          <p:txBody>
            <a:bodyPr wrap="none" rtlCol="0">
              <a:spAutoFit/>
            </a:bodyPr>
            <a:lstStyle/>
            <a:p>
              <a:r>
                <a:rPr lang="zh-CN" altLang="en-US" dirty="0" smtClean="0">
                  <a:solidFill>
                    <a:schemeClr val="bg1"/>
                  </a:solidFill>
                  <a:latin typeface="+mj-lt"/>
                  <a:ea typeface="FZLanTingHeiS-EL-GB"/>
                </a:rPr>
                <a:t>需求获取会议</a:t>
              </a:r>
              <a:endParaRPr lang="zh-CN" altLang="en-US" dirty="0">
                <a:solidFill>
                  <a:schemeClr val="bg1"/>
                </a:solidFill>
                <a:latin typeface="+mj-lt"/>
                <a:ea typeface="FZLanTingHeiS-EL-GB"/>
              </a:endParaRPr>
            </a:p>
          </p:txBody>
        </p:sp>
      </p:grpSp>
      <p:sp>
        <p:nvSpPr>
          <p:cNvPr id="59" name="TextBox 58"/>
          <p:cNvSpPr txBox="1"/>
          <p:nvPr/>
        </p:nvSpPr>
        <p:spPr>
          <a:xfrm>
            <a:off x="2067323" y="1193726"/>
            <a:ext cx="5688632" cy="1077218"/>
          </a:xfrm>
          <a:prstGeom prst="rect">
            <a:avLst/>
          </a:prstGeom>
          <a:noFill/>
        </p:spPr>
        <p:txBody>
          <a:bodyPr wrap="square" rtlCol="0">
            <a:spAutoFit/>
          </a:bodyPr>
          <a:lstStyle/>
          <a:p>
            <a:r>
              <a:rPr lang="zh-CN" altLang="en-US" sz="1600" b="1" dirty="0" smtClean="0">
                <a:solidFill>
                  <a:schemeClr val="bg1"/>
                </a:solidFill>
              </a:rPr>
              <a:t>为从用户代表中获得相应的用户需求，我们对每一位用户都以访谈的形式进行了需求获取，并记录下会议纪要及会议录音，为明确需求，我们对于需求模糊的用户进行了不止一次的需求获取访谈以明确需求，使得获取的需求明确清晰。</a:t>
            </a:r>
            <a:endParaRPr lang="zh-CN" altLang="zh-CN" sz="1600" b="1" dirty="0">
              <a:solidFill>
                <a:schemeClr val="bg1"/>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463" y="2328863"/>
            <a:ext cx="7077075"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463" y="2931790"/>
            <a:ext cx="7077075"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3463" y="4011910"/>
            <a:ext cx="2057400"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0752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815567" cy="576064"/>
            <a:chOff x="1128969" y="3163443"/>
            <a:chExt cx="1815567"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08</a:t>
              </a:r>
              <a:endParaRPr lang="zh-CN" altLang="en-US" sz="1600" dirty="0">
                <a:latin typeface="Impact" pitchFamily="34" charset="0"/>
              </a:endParaRPr>
            </a:p>
          </p:txBody>
        </p:sp>
        <p:sp>
          <p:nvSpPr>
            <p:cNvPr id="33" name="TextBox 32"/>
            <p:cNvSpPr txBox="1"/>
            <p:nvPr/>
          </p:nvSpPr>
          <p:spPr>
            <a:xfrm>
              <a:off x="1682652" y="3297587"/>
              <a:ext cx="1261884" cy="307777"/>
            </a:xfrm>
            <a:prstGeom prst="rect">
              <a:avLst/>
            </a:prstGeom>
            <a:noFill/>
          </p:spPr>
          <p:txBody>
            <a:bodyPr wrap="none" rtlCol="0">
              <a:spAutoFit/>
            </a:bodyPr>
            <a:lstStyle/>
            <a:p>
              <a:r>
                <a:rPr lang="zh-CN" altLang="en-US" dirty="0" smtClean="0">
                  <a:solidFill>
                    <a:schemeClr val="bg1"/>
                  </a:solidFill>
                  <a:latin typeface="+mj-lt"/>
                  <a:ea typeface="FZLanTingHeiS-EL-GB"/>
                </a:rPr>
                <a:t>需求获取会议</a:t>
              </a:r>
              <a:endParaRPr lang="zh-CN" altLang="en-US" dirty="0">
                <a:solidFill>
                  <a:schemeClr val="bg1"/>
                </a:solidFill>
                <a:latin typeface="+mj-lt"/>
                <a:ea typeface="FZLanTingHeiS-EL-GB"/>
              </a:endParaRPr>
            </a:p>
          </p:txBody>
        </p:sp>
      </p:grpSp>
      <p:sp>
        <p:nvSpPr>
          <p:cNvPr id="59" name="TextBox 58"/>
          <p:cNvSpPr txBox="1"/>
          <p:nvPr/>
        </p:nvSpPr>
        <p:spPr>
          <a:xfrm>
            <a:off x="2067323" y="1193726"/>
            <a:ext cx="5688632" cy="1323439"/>
          </a:xfrm>
          <a:prstGeom prst="rect">
            <a:avLst/>
          </a:prstGeom>
          <a:noFill/>
        </p:spPr>
        <p:txBody>
          <a:bodyPr wrap="square" rtlCol="0">
            <a:spAutoFit/>
          </a:bodyPr>
          <a:lstStyle/>
          <a:p>
            <a:r>
              <a:rPr lang="zh-CN" altLang="en-US" sz="1600" b="1" dirty="0" smtClean="0">
                <a:solidFill>
                  <a:schemeClr val="bg1"/>
                </a:solidFill>
              </a:rPr>
              <a:t>为更好的从用户中获取需求，在访谈的同时我们项目组借助了由</a:t>
            </a:r>
            <a:r>
              <a:rPr lang="en-US" altLang="zh-CN" sz="1600" b="1" dirty="0" err="1" smtClean="0">
                <a:solidFill>
                  <a:schemeClr val="bg1"/>
                </a:solidFill>
              </a:rPr>
              <a:t>Axure</a:t>
            </a:r>
            <a:r>
              <a:rPr lang="en-US" altLang="zh-CN" sz="1600" b="1" dirty="0" smtClean="0">
                <a:solidFill>
                  <a:schemeClr val="bg1"/>
                </a:solidFill>
              </a:rPr>
              <a:t> RP8</a:t>
            </a:r>
            <a:r>
              <a:rPr lang="zh-CN" altLang="en-US" sz="1600" b="1" dirty="0" smtClean="0">
                <a:solidFill>
                  <a:schemeClr val="bg1"/>
                </a:solidFill>
              </a:rPr>
              <a:t>软件开发的项目原型。从而使得用户能够更加直观的从提出他们的需求，使我们项目团队能够更好的与用户进行沟通，每一次的会议都能使得我们的原型更加完善，也更符合用户的需求。使得项目进度大大提升！！</a:t>
            </a:r>
            <a:endParaRPr lang="zh-CN" altLang="zh-CN" sz="1600" b="1" dirty="0">
              <a:solidFill>
                <a:schemeClr val="bg1"/>
              </a:solidFill>
            </a:endParaRPr>
          </a:p>
        </p:txBody>
      </p:sp>
    </p:spTree>
    <p:extLst>
      <p:ext uri="{BB962C8B-B14F-4D97-AF65-F5344CB8AC3E}">
        <p14:creationId xmlns:p14="http://schemas.microsoft.com/office/powerpoint/2010/main" val="1142826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815567" cy="576064"/>
            <a:chOff x="1128969" y="3163443"/>
            <a:chExt cx="1815567"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08</a:t>
              </a:r>
              <a:endParaRPr lang="zh-CN" altLang="en-US" sz="1600" dirty="0">
                <a:latin typeface="Impact" pitchFamily="34" charset="0"/>
              </a:endParaRPr>
            </a:p>
          </p:txBody>
        </p:sp>
        <p:sp>
          <p:nvSpPr>
            <p:cNvPr id="33" name="TextBox 32"/>
            <p:cNvSpPr txBox="1"/>
            <p:nvPr/>
          </p:nvSpPr>
          <p:spPr>
            <a:xfrm>
              <a:off x="1682652" y="3297587"/>
              <a:ext cx="1261884" cy="307777"/>
            </a:xfrm>
            <a:prstGeom prst="rect">
              <a:avLst/>
            </a:prstGeom>
            <a:noFill/>
          </p:spPr>
          <p:txBody>
            <a:bodyPr wrap="none" rtlCol="0">
              <a:spAutoFit/>
            </a:bodyPr>
            <a:lstStyle/>
            <a:p>
              <a:r>
                <a:rPr lang="zh-CN" altLang="en-US" dirty="0" smtClean="0">
                  <a:solidFill>
                    <a:schemeClr val="bg1"/>
                  </a:solidFill>
                  <a:latin typeface="+mj-lt"/>
                  <a:ea typeface="FZLanTingHeiS-EL-GB"/>
                </a:rPr>
                <a:t>需求获取会议</a:t>
              </a:r>
              <a:endParaRPr lang="zh-CN" altLang="en-US" dirty="0">
                <a:solidFill>
                  <a:schemeClr val="bg1"/>
                </a:solidFill>
                <a:latin typeface="+mj-lt"/>
                <a:ea typeface="FZLanTingHeiS-EL-GB"/>
              </a:endParaRPr>
            </a:p>
          </p:txBody>
        </p:sp>
      </p:grpSp>
      <p:sp>
        <p:nvSpPr>
          <p:cNvPr id="59" name="TextBox 58"/>
          <p:cNvSpPr txBox="1"/>
          <p:nvPr/>
        </p:nvSpPr>
        <p:spPr>
          <a:xfrm>
            <a:off x="2067323" y="1193726"/>
            <a:ext cx="5688632" cy="338554"/>
          </a:xfrm>
          <a:prstGeom prst="rect">
            <a:avLst/>
          </a:prstGeom>
          <a:noFill/>
        </p:spPr>
        <p:txBody>
          <a:bodyPr wrap="square" rtlCol="0">
            <a:spAutoFit/>
          </a:bodyPr>
          <a:lstStyle/>
          <a:p>
            <a:r>
              <a:rPr lang="zh-CN" altLang="en-US" sz="1600" b="1" dirty="0" smtClean="0">
                <a:solidFill>
                  <a:schemeClr val="bg1"/>
                </a:solidFill>
              </a:rPr>
              <a:t>它是长这样的！</a:t>
            </a:r>
            <a:endParaRPr lang="zh-CN" altLang="zh-CN" sz="1600" b="1" dirty="0">
              <a:solidFill>
                <a:schemeClr val="bg1"/>
              </a:solidFill>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190" y="-308570"/>
            <a:ext cx="8083550" cy="581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9879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218"/>
                                        </p:tgtEl>
                                        <p:attrNameLst>
                                          <p:attrName>style.visibility</p:attrName>
                                        </p:attrNameLst>
                                      </p:cBhvr>
                                      <p:to>
                                        <p:strVal val="visible"/>
                                      </p:to>
                                    </p:set>
                                    <p:animEffect transition="in" filter="fade">
                                      <p:cBhvr>
                                        <p:cTn id="17"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456494" cy="576064"/>
            <a:chOff x="1128969" y="3163443"/>
            <a:chExt cx="1456494"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09</a:t>
              </a:r>
              <a:endParaRPr lang="zh-CN" altLang="en-US" sz="1600" dirty="0">
                <a:latin typeface="Impact" pitchFamily="34" charset="0"/>
              </a:endParaRPr>
            </a:p>
          </p:txBody>
        </p:sp>
        <p:sp>
          <p:nvSpPr>
            <p:cNvPr id="33" name="TextBox 32"/>
            <p:cNvSpPr txBox="1"/>
            <p:nvPr/>
          </p:nvSpPr>
          <p:spPr>
            <a:xfrm>
              <a:off x="1682652" y="3297587"/>
              <a:ext cx="902811" cy="307777"/>
            </a:xfrm>
            <a:prstGeom prst="rect">
              <a:avLst/>
            </a:prstGeom>
            <a:noFill/>
          </p:spPr>
          <p:txBody>
            <a:bodyPr wrap="none" rtlCol="0">
              <a:spAutoFit/>
            </a:bodyPr>
            <a:lstStyle/>
            <a:p>
              <a:r>
                <a:rPr lang="zh-CN" altLang="en-US" dirty="0" smtClean="0">
                  <a:solidFill>
                    <a:schemeClr val="bg1"/>
                  </a:solidFill>
                  <a:latin typeface="+mj-lt"/>
                  <a:ea typeface="FZLanTingHeiS-EL-GB"/>
                </a:rPr>
                <a:t>需求记录</a:t>
              </a:r>
              <a:endParaRPr lang="zh-CN" altLang="en-US" dirty="0">
                <a:solidFill>
                  <a:schemeClr val="bg1"/>
                </a:solidFill>
                <a:latin typeface="+mj-lt"/>
                <a:ea typeface="FZLanTingHeiS-EL-GB"/>
              </a:endParaRPr>
            </a:p>
          </p:txBody>
        </p:sp>
      </p:grpSp>
      <p:sp>
        <p:nvSpPr>
          <p:cNvPr id="59" name="TextBox 58"/>
          <p:cNvSpPr txBox="1"/>
          <p:nvPr/>
        </p:nvSpPr>
        <p:spPr>
          <a:xfrm>
            <a:off x="2067323" y="1193726"/>
            <a:ext cx="5688632" cy="1077218"/>
          </a:xfrm>
          <a:prstGeom prst="rect">
            <a:avLst/>
          </a:prstGeom>
          <a:noFill/>
        </p:spPr>
        <p:txBody>
          <a:bodyPr wrap="square" rtlCol="0">
            <a:spAutoFit/>
          </a:bodyPr>
          <a:lstStyle/>
          <a:p>
            <a:r>
              <a:rPr lang="zh-CN" altLang="en-US" sz="1600" b="1" dirty="0" smtClean="0">
                <a:solidFill>
                  <a:schemeClr val="bg1"/>
                </a:solidFill>
              </a:rPr>
              <a:t>从各位用户代表中获得需求后，为了更好的进行界面的开发以及后续工作的展开，我们对每位用户的需求进行了用例划分，用例图的</a:t>
            </a:r>
            <a:r>
              <a:rPr lang="zh-CN" altLang="en-US" sz="1600" b="1" dirty="0" smtClean="0">
                <a:solidFill>
                  <a:schemeClr val="bg1"/>
                </a:solidFill>
              </a:rPr>
              <a:t>绘画，用例描述以及测试用例，</a:t>
            </a:r>
            <a:r>
              <a:rPr lang="zh-CN" altLang="en-US" sz="1600" b="1" dirty="0" smtClean="0">
                <a:solidFill>
                  <a:schemeClr val="bg1"/>
                </a:solidFill>
              </a:rPr>
              <a:t>并且整理成为了用例文档。</a:t>
            </a:r>
            <a:endParaRPr lang="zh-CN" altLang="zh-CN" sz="1600" b="1" dirty="0">
              <a:solidFill>
                <a:schemeClr val="bg1"/>
              </a:solidFill>
            </a:endParaRPr>
          </a:p>
        </p:txBody>
      </p:sp>
    </p:spTree>
    <p:extLst>
      <p:ext uri="{BB962C8B-B14F-4D97-AF65-F5344CB8AC3E}">
        <p14:creationId xmlns:p14="http://schemas.microsoft.com/office/powerpoint/2010/main" val="3594124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456494" cy="576064"/>
            <a:chOff x="1128969" y="3163443"/>
            <a:chExt cx="1456494"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09</a:t>
              </a:r>
              <a:endParaRPr lang="zh-CN" altLang="en-US" sz="1600" dirty="0">
                <a:latin typeface="Impact" pitchFamily="34" charset="0"/>
              </a:endParaRPr>
            </a:p>
          </p:txBody>
        </p:sp>
        <p:sp>
          <p:nvSpPr>
            <p:cNvPr id="33" name="TextBox 32"/>
            <p:cNvSpPr txBox="1"/>
            <p:nvPr/>
          </p:nvSpPr>
          <p:spPr>
            <a:xfrm>
              <a:off x="1682652" y="3297587"/>
              <a:ext cx="902811" cy="307777"/>
            </a:xfrm>
            <a:prstGeom prst="rect">
              <a:avLst/>
            </a:prstGeom>
            <a:noFill/>
          </p:spPr>
          <p:txBody>
            <a:bodyPr wrap="none" rtlCol="0">
              <a:spAutoFit/>
            </a:bodyPr>
            <a:lstStyle/>
            <a:p>
              <a:r>
                <a:rPr lang="zh-CN" altLang="en-US" dirty="0" smtClean="0">
                  <a:solidFill>
                    <a:schemeClr val="bg1"/>
                  </a:solidFill>
                  <a:latin typeface="+mj-lt"/>
                  <a:ea typeface="FZLanTingHeiS-EL-GB"/>
                </a:rPr>
                <a:t>需求记录</a:t>
              </a:r>
              <a:endParaRPr lang="zh-CN" altLang="en-US" dirty="0">
                <a:solidFill>
                  <a:schemeClr val="bg1"/>
                </a:solidFill>
                <a:latin typeface="+mj-lt"/>
                <a:ea typeface="FZLanTingHeiS-EL-GB"/>
              </a:endParaRPr>
            </a:p>
          </p:txBody>
        </p:sp>
      </p:grpSp>
      <p:sp>
        <p:nvSpPr>
          <p:cNvPr id="59" name="TextBox 58"/>
          <p:cNvSpPr txBox="1"/>
          <p:nvPr/>
        </p:nvSpPr>
        <p:spPr>
          <a:xfrm>
            <a:off x="2067323" y="1193726"/>
            <a:ext cx="5688632" cy="338554"/>
          </a:xfrm>
          <a:prstGeom prst="rect">
            <a:avLst/>
          </a:prstGeom>
          <a:noFill/>
        </p:spPr>
        <p:txBody>
          <a:bodyPr wrap="square" rtlCol="0">
            <a:spAutoFit/>
          </a:bodyPr>
          <a:lstStyle/>
          <a:p>
            <a:r>
              <a:rPr lang="zh-CN" altLang="en-US" sz="1600" b="1" dirty="0" smtClean="0">
                <a:solidFill>
                  <a:schemeClr val="bg1"/>
                </a:solidFill>
              </a:rPr>
              <a:t>它们是长这个样子的！</a:t>
            </a:r>
            <a:endParaRPr lang="zh-CN" altLang="zh-CN" sz="1600" b="1" dirty="0">
              <a:solidFill>
                <a:schemeClr val="bg1"/>
              </a:solidFill>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968" y="811528"/>
            <a:ext cx="4826000" cy="4064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329343" y="1995686"/>
            <a:ext cx="3162537" cy="338554"/>
          </a:xfrm>
          <a:prstGeom prst="rect">
            <a:avLst/>
          </a:prstGeom>
          <a:noFill/>
        </p:spPr>
        <p:txBody>
          <a:bodyPr wrap="square" rtlCol="0">
            <a:spAutoFit/>
          </a:bodyPr>
          <a:lstStyle/>
          <a:p>
            <a:r>
              <a:rPr lang="zh-CN" altLang="en-US" sz="1600" b="1" dirty="0" smtClean="0">
                <a:solidFill>
                  <a:schemeClr val="bg1"/>
                </a:solidFill>
              </a:rPr>
              <a:t>内容位于</a:t>
            </a:r>
            <a:r>
              <a:rPr lang="en-US" altLang="zh-CN" sz="1600" b="1" dirty="0" smtClean="0">
                <a:solidFill>
                  <a:schemeClr val="bg1"/>
                </a:solidFill>
              </a:rPr>
              <a:t>《</a:t>
            </a:r>
            <a:r>
              <a:rPr lang="zh-CN" altLang="en-US" sz="1600" b="1" dirty="0" smtClean="0">
                <a:solidFill>
                  <a:schemeClr val="bg1"/>
                </a:solidFill>
              </a:rPr>
              <a:t>软件需求</a:t>
            </a:r>
            <a:r>
              <a:rPr lang="en-US" altLang="zh-CN" sz="1600" b="1" dirty="0" smtClean="0">
                <a:solidFill>
                  <a:schemeClr val="bg1"/>
                </a:solidFill>
              </a:rPr>
              <a:t>》P511</a:t>
            </a:r>
            <a:r>
              <a:rPr lang="zh-CN" altLang="en-US" sz="1600" b="1" dirty="0" smtClean="0">
                <a:solidFill>
                  <a:schemeClr val="bg1"/>
                </a:solidFill>
              </a:rPr>
              <a:t>页</a:t>
            </a:r>
            <a:endParaRPr lang="zh-CN" altLang="zh-CN" sz="1600" b="1" dirty="0">
              <a:solidFill>
                <a:schemeClr val="bg1"/>
              </a:solidFill>
            </a:endParaRPr>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75" y="1635646"/>
            <a:ext cx="5702760" cy="3460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7864" y="1414806"/>
            <a:ext cx="3976104" cy="2857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7944" y="821822"/>
            <a:ext cx="4787900" cy="429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2430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1000"/>
                                        <p:tgtEl>
                                          <p:spTgt spid="59"/>
                                        </p:tgtEl>
                                      </p:cBhvr>
                                    </p:animEffect>
                                    <p:anim calcmode="lin" valueType="num">
                                      <p:cBhvr>
                                        <p:cTn id="8" dur="1000" fill="hold"/>
                                        <p:tgtEl>
                                          <p:spTgt spid="59"/>
                                        </p:tgtEl>
                                        <p:attrNameLst>
                                          <p:attrName>ppt_x</p:attrName>
                                        </p:attrNameLst>
                                      </p:cBhvr>
                                      <p:tavLst>
                                        <p:tav tm="0">
                                          <p:val>
                                            <p:strVal val="#ppt_x"/>
                                          </p:val>
                                        </p:tav>
                                        <p:tav tm="100000">
                                          <p:val>
                                            <p:strVal val="#ppt_x"/>
                                          </p:val>
                                        </p:tav>
                                      </p:tavLst>
                                    </p:anim>
                                    <p:anim calcmode="lin" valueType="num">
                                      <p:cBhvr>
                                        <p:cTn id="9" dur="1000" fill="hold"/>
                                        <p:tgtEl>
                                          <p:spTgt spid="59"/>
                                        </p:tgtEl>
                                        <p:attrNameLst>
                                          <p:attrName>ppt_y</p:attrName>
                                        </p:attrNameLst>
                                      </p:cBhvr>
                                      <p:tavLst>
                                        <p:tav tm="0">
                                          <p:val>
                                            <p:strVal val="#ppt_y+.1"/>
                                          </p:val>
                                        </p:tav>
                                        <p:tav tm="100000">
                                          <p:val>
                                            <p:strVal val="#ppt_y"/>
                                          </p:val>
                                        </p:tav>
                                      </p:tavLst>
                                    </p:anim>
                                  </p:childTnLst>
                                </p:cTn>
                              </p:par>
                              <p:par>
                                <p:cTn id="10" presetID="50" presetClass="entr" presetSubtype="0" decel="100000" fill="hold" nodeType="withEffect">
                                  <p:stCondLst>
                                    <p:cond delay="20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strVal val="#ppt_w+.3"/>
                                          </p:val>
                                        </p:tav>
                                        <p:tav tm="100000">
                                          <p:val>
                                            <p:strVal val="#ppt_w"/>
                                          </p:val>
                                        </p:tav>
                                      </p:tavLst>
                                    </p:anim>
                                    <p:anim calcmode="lin" valueType="num">
                                      <p:cBhvr>
                                        <p:cTn id="13" dur="1000" fill="hold"/>
                                        <p:tgtEl>
                                          <p:spTgt spid="6"/>
                                        </p:tgtEl>
                                        <p:attrNameLst>
                                          <p:attrName>ppt_h</p:attrName>
                                        </p:attrNameLst>
                                      </p:cBhvr>
                                      <p:tavLst>
                                        <p:tav tm="0">
                                          <p:val>
                                            <p:strVal val="#ppt_h"/>
                                          </p:val>
                                        </p:tav>
                                        <p:tav tm="100000">
                                          <p:val>
                                            <p:strVal val="#ppt_h"/>
                                          </p:val>
                                        </p:tav>
                                      </p:tavLst>
                                    </p:anim>
                                    <p:animEffect transition="in" filter="fade">
                                      <p:cBhvr>
                                        <p:cTn id="14" dur="1000"/>
                                        <p:tgtEl>
                                          <p:spTgt spid="6"/>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194"/>
                                        </p:tgtEl>
                                        <p:attrNameLst>
                                          <p:attrName>style.visibility</p:attrName>
                                        </p:attrNameLst>
                                      </p:cBhvr>
                                      <p:to>
                                        <p:strVal val="visible"/>
                                      </p:to>
                                    </p:set>
                                    <p:animEffect transition="in" filter="fade">
                                      <p:cBhvr>
                                        <p:cTn id="22" dur="500"/>
                                        <p:tgtEl>
                                          <p:spTgt spid="819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195"/>
                                        </p:tgtEl>
                                        <p:attrNameLst>
                                          <p:attrName>style.visibility</p:attrName>
                                        </p:attrNameLst>
                                      </p:cBhvr>
                                      <p:to>
                                        <p:strVal val="visible"/>
                                      </p:to>
                                    </p:set>
                                    <p:animEffect transition="in" filter="fade">
                                      <p:cBhvr>
                                        <p:cTn id="27" dur="500"/>
                                        <p:tgtEl>
                                          <p:spTgt spid="8195"/>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500" fill="hold"/>
                                        <p:tgtEl>
                                          <p:spTgt spid="19"/>
                                        </p:tgtEl>
                                        <p:attrNameLst>
                                          <p:attrName>ppt_x</p:attrName>
                                        </p:attrNameLst>
                                      </p:cBhvr>
                                      <p:tavLst>
                                        <p:tav tm="0">
                                          <p:val>
                                            <p:strVal val="#ppt_x"/>
                                          </p:val>
                                        </p:tav>
                                        <p:tav tm="100000">
                                          <p:val>
                                            <p:strVal val="#ppt_x"/>
                                          </p:val>
                                        </p:tav>
                                      </p:tavLst>
                                    </p:anim>
                                    <p:anim calcmode="lin" valueType="num">
                                      <p:cBhvr additive="base">
                                        <p:cTn id="3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2050"/>
                                        </p:tgtEl>
                                        <p:attrNameLst>
                                          <p:attrName>style.visibility</p:attrName>
                                        </p:attrNameLst>
                                      </p:cBhvr>
                                      <p:to>
                                        <p:strVal val="visible"/>
                                      </p:to>
                                    </p:set>
                                    <p:animEffect transition="in" filter="fade">
                                      <p:cBhvr>
                                        <p:cTn id="38" dur="1000"/>
                                        <p:tgtEl>
                                          <p:spTgt spid="2050"/>
                                        </p:tgtEl>
                                      </p:cBhvr>
                                    </p:animEffect>
                                    <p:anim calcmode="lin" valueType="num">
                                      <p:cBhvr>
                                        <p:cTn id="39" dur="1000" fill="hold"/>
                                        <p:tgtEl>
                                          <p:spTgt spid="2050"/>
                                        </p:tgtEl>
                                        <p:attrNameLst>
                                          <p:attrName>ppt_x</p:attrName>
                                        </p:attrNameLst>
                                      </p:cBhvr>
                                      <p:tavLst>
                                        <p:tav tm="0">
                                          <p:val>
                                            <p:strVal val="#ppt_x"/>
                                          </p:val>
                                        </p:tav>
                                        <p:tav tm="100000">
                                          <p:val>
                                            <p:strVal val="#ppt_x"/>
                                          </p:val>
                                        </p:tav>
                                      </p:tavLst>
                                    </p:anim>
                                    <p:anim calcmode="lin" valueType="num">
                                      <p:cBhvr>
                                        <p:cTn id="40"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585008" cy="576064"/>
            <a:chOff x="1128969" y="3163443"/>
            <a:chExt cx="2585008"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10</a:t>
              </a:r>
              <a:endParaRPr lang="zh-CN" altLang="en-US" sz="1600" dirty="0">
                <a:latin typeface="Impact" pitchFamily="34" charset="0"/>
              </a:endParaRPr>
            </a:p>
          </p:txBody>
        </p:sp>
        <p:sp>
          <p:nvSpPr>
            <p:cNvPr id="33" name="TextBox 32"/>
            <p:cNvSpPr txBox="1"/>
            <p:nvPr/>
          </p:nvSpPr>
          <p:spPr>
            <a:xfrm>
              <a:off x="1682652" y="3297587"/>
              <a:ext cx="2031325"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非功能性需求描述</a:t>
              </a:r>
              <a:endParaRPr lang="zh-CN" altLang="en-US" sz="1800" dirty="0">
                <a:solidFill>
                  <a:schemeClr val="bg1"/>
                </a:solidFill>
                <a:latin typeface="+mj-lt"/>
                <a:ea typeface="FZLanTingHeiS-EL-GB"/>
              </a:endParaRPr>
            </a:p>
          </p:txBody>
        </p:sp>
      </p:grpSp>
      <p:sp>
        <p:nvSpPr>
          <p:cNvPr id="59" name="TextBox 58"/>
          <p:cNvSpPr txBox="1"/>
          <p:nvPr/>
        </p:nvSpPr>
        <p:spPr>
          <a:xfrm>
            <a:off x="899592" y="1995686"/>
            <a:ext cx="5688632" cy="1569660"/>
          </a:xfrm>
          <a:prstGeom prst="rect">
            <a:avLst/>
          </a:prstGeom>
          <a:noFill/>
        </p:spPr>
        <p:txBody>
          <a:bodyPr wrap="square" rtlCol="0">
            <a:spAutoFit/>
          </a:bodyPr>
          <a:lstStyle/>
          <a:p>
            <a:r>
              <a:rPr lang="en-US" altLang="zh-CN" sz="1600" b="1" dirty="0" smtClean="0">
                <a:solidFill>
                  <a:schemeClr val="bg1"/>
                </a:solidFill>
              </a:rPr>
              <a:t>1.</a:t>
            </a:r>
            <a:r>
              <a:rPr lang="zh-CN" altLang="en-US" sz="1600" b="1" dirty="0" smtClean="0">
                <a:solidFill>
                  <a:schemeClr val="bg1"/>
                </a:solidFill>
              </a:rPr>
              <a:t>易用性</a:t>
            </a:r>
            <a:r>
              <a:rPr lang="en-US" altLang="zh-CN" sz="1600" b="1" dirty="0" smtClean="0">
                <a:solidFill>
                  <a:schemeClr val="bg1"/>
                </a:solidFill>
              </a:rPr>
              <a:t>:</a:t>
            </a:r>
            <a:r>
              <a:rPr lang="zh-CN" altLang="zh-CN" sz="1600" b="1" dirty="0">
                <a:solidFill>
                  <a:schemeClr val="bg1"/>
                </a:solidFill>
              </a:rPr>
              <a:t>本网站部署在校园网内，用户只需注册便可进行使用，网站信息总量合理，讨论交流论坛功能突出，内容及时更新，响应速度小于</a:t>
            </a:r>
            <a:r>
              <a:rPr lang="en-US" altLang="zh-CN" sz="1600" b="1" dirty="0">
                <a:solidFill>
                  <a:schemeClr val="bg1"/>
                </a:solidFill>
              </a:rPr>
              <a:t>1S</a:t>
            </a:r>
            <a:r>
              <a:rPr lang="zh-CN" altLang="zh-CN" sz="1600" b="1" dirty="0">
                <a:solidFill>
                  <a:schemeClr val="bg1"/>
                </a:solidFill>
              </a:rPr>
              <a:t>，网站设计符合大众潮流，用户无需学习即可上手使用，界面风格一致，网站布局合理，美观性极强，用户易返回，操作步骤简单，杜绝流程错误，文件具有备份，即使在网站宕机时也能及时备份文件。</a:t>
            </a:r>
          </a:p>
        </p:txBody>
      </p:sp>
    </p:spTree>
    <p:extLst>
      <p:ext uri="{BB962C8B-B14F-4D97-AF65-F5344CB8AC3E}">
        <p14:creationId xmlns:p14="http://schemas.microsoft.com/office/powerpoint/2010/main" val="31463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79387" y="411510"/>
            <a:ext cx="2131107" cy="736776"/>
            <a:chOff x="-9406" y="1544053"/>
            <a:chExt cx="5738749" cy="2055394"/>
          </a:xfrm>
        </p:grpSpPr>
        <p:sp>
          <p:nvSpPr>
            <p:cNvPr id="4" name="圆角矩形 3"/>
            <p:cNvSpPr/>
            <p:nvPr/>
          </p:nvSpPr>
          <p:spPr>
            <a:xfrm>
              <a:off x="0" y="1707654"/>
              <a:ext cx="5544616" cy="1728192"/>
            </a:xfrm>
            <a:custGeom>
              <a:avLst/>
              <a:gdLst/>
              <a:ahLst/>
              <a:cxnLst/>
              <a:rect l="l" t="t" r="r" b="b"/>
              <a:pathLst>
                <a:path w="5544616" h="1728192">
                  <a:moveTo>
                    <a:pt x="0" y="0"/>
                  </a:moveTo>
                  <a:lnTo>
                    <a:pt x="4680520" y="0"/>
                  </a:lnTo>
                  <a:cubicBezTo>
                    <a:pt x="5157747" y="0"/>
                    <a:pt x="5544616" y="386869"/>
                    <a:pt x="5544616" y="864096"/>
                  </a:cubicBezTo>
                  <a:cubicBezTo>
                    <a:pt x="5544616" y="1341323"/>
                    <a:pt x="5157747" y="1728192"/>
                    <a:pt x="4680520" y="1728192"/>
                  </a:cubicBezTo>
                  <a:lnTo>
                    <a:pt x="0" y="172819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3"/>
            <p:cNvSpPr/>
            <p:nvPr/>
          </p:nvSpPr>
          <p:spPr>
            <a:xfrm>
              <a:off x="-9406" y="1544053"/>
              <a:ext cx="5738749" cy="2055394"/>
            </a:xfrm>
            <a:custGeom>
              <a:avLst/>
              <a:gdLst/>
              <a:ahLst/>
              <a:cxnLst/>
              <a:rect l="l" t="t" r="r" b="b"/>
              <a:pathLst>
                <a:path w="5544616" h="1728192">
                  <a:moveTo>
                    <a:pt x="0" y="0"/>
                  </a:moveTo>
                  <a:lnTo>
                    <a:pt x="4680520" y="0"/>
                  </a:lnTo>
                  <a:cubicBezTo>
                    <a:pt x="5157747" y="0"/>
                    <a:pt x="5544616" y="386869"/>
                    <a:pt x="5544616" y="864096"/>
                  </a:cubicBezTo>
                  <a:cubicBezTo>
                    <a:pt x="5544616" y="1341323"/>
                    <a:pt x="5157747" y="1728192"/>
                    <a:pt x="4680520" y="1728192"/>
                  </a:cubicBezTo>
                  <a:lnTo>
                    <a:pt x="0" y="172819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2" name="TextBox 11"/>
          <p:cNvSpPr txBox="1"/>
          <p:nvPr/>
        </p:nvSpPr>
        <p:spPr>
          <a:xfrm>
            <a:off x="0" y="518288"/>
            <a:ext cx="1980029" cy="523220"/>
          </a:xfrm>
          <a:prstGeom prst="rect">
            <a:avLst/>
          </a:prstGeom>
          <a:noFill/>
        </p:spPr>
        <p:txBody>
          <a:bodyPr wrap="none" rtlCol="0">
            <a:spAutoFit/>
          </a:bodyPr>
          <a:lstStyle/>
          <a:p>
            <a:r>
              <a:rPr lang="zh-CN" altLang="en-US" sz="2800" dirty="0" smtClean="0">
                <a:solidFill>
                  <a:schemeClr val="bg1"/>
                </a:solidFill>
              </a:rPr>
              <a:t>编写目的：</a:t>
            </a:r>
            <a:endParaRPr lang="zh-CN" altLang="en-US" sz="2800" dirty="0">
              <a:solidFill>
                <a:schemeClr val="bg1"/>
              </a:solidFill>
            </a:endParaRPr>
          </a:p>
        </p:txBody>
      </p:sp>
      <p:sp>
        <p:nvSpPr>
          <p:cNvPr id="17" name="Oval 2"/>
          <p:cNvSpPr>
            <a:spLocks noChangeArrowheads="1"/>
          </p:cNvSpPr>
          <p:nvPr/>
        </p:nvSpPr>
        <p:spPr bwMode="auto">
          <a:xfrm>
            <a:off x="7014316" y="2228053"/>
            <a:ext cx="687390" cy="687390"/>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8" name="TextBox 17"/>
          <p:cNvSpPr txBox="1"/>
          <p:nvPr/>
        </p:nvSpPr>
        <p:spPr>
          <a:xfrm>
            <a:off x="1403648" y="1419622"/>
            <a:ext cx="7308304" cy="2677656"/>
          </a:xfrm>
          <a:prstGeom prst="rect">
            <a:avLst/>
          </a:prstGeom>
          <a:noFill/>
        </p:spPr>
        <p:txBody>
          <a:bodyPr wrap="square" rtlCol="0">
            <a:spAutoFit/>
          </a:bodyPr>
          <a:lstStyle/>
          <a:p>
            <a:r>
              <a:rPr lang="en-US" altLang="zh-CN" sz="2800" dirty="0" smtClean="0">
                <a:solidFill>
                  <a:schemeClr val="bg1"/>
                </a:solidFill>
              </a:rPr>
              <a:t>        </a:t>
            </a:r>
            <a:r>
              <a:rPr lang="zh-CN" altLang="zh-CN" sz="2800" dirty="0" smtClean="0">
                <a:solidFill>
                  <a:schemeClr val="bg1"/>
                </a:solidFill>
              </a:rPr>
              <a:t>通过</a:t>
            </a:r>
            <a:r>
              <a:rPr lang="zh-CN" altLang="zh-CN" sz="2800" dirty="0">
                <a:solidFill>
                  <a:schemeClr val="bg1"/>
                </a:solidFill>
              </a:rPr>
              <a:t>本文档定义软件工程系列课程教学辅助</a:t>
            </a:r>
            <a:r>
              <a:rPr lang="zh-CN" altLang="zh-CN" sz="2800" dirty="0" smtClean="0">
                <a:solidFill>
                  <a:schemeClr val="bg1"/>
                </a:solidFill>
              </a:rPr>
              <a:t>网站</a:t>
            </a:r>
            <a:r>
              <a:rPr lang="zh-CN" altLang="zh-CN" sz="2800" dirty="0">
                <a:solidFill>
                  <a:schemeClr val="bg1"/>
                </a:solidFill>
              </a:rPr>
              <a:t>产品的需求，以求在项目组员与</a:t>
            </a:r>
            <a:r>
              <a:rPr lang="zh-CN" altLang="zh-CN" sz="2800" dirty="0" smtClean="0">
                <a:solidFill>
                  <a:schemeClr val="bg1"/>
                </a:solidFill>
              </a:rPr>
              <a:t>相关</a:t>
            </a:r>
            <a:r>
              <a:rPr lang="zh-CN" altLang="en-US" sz="2800" dirty="0" smtClean="0">
                <a:solidFill>
                  <a:schemeClr val="bg1"/>
                </a:solidFill>
              </a:rPr>
              <a:t>干系人</a:t>
            </a:r>
            <a:r>
              <a:rPr lang="zh-CN" altLang="zh-CN" sz="2800" dirty="0" smtClean="0">
                <a:solidFill>
                  <a:schemeClr val="bg1"/>
                </a:solidFill>
              </a:rPr>
              <a:t>之间</a:t>
            </a:r>
            <a:r>
              <a:rPr lang="zh-CN" altLang="zh-CN" sz="2800" dirty="0">
                <a:solidFill>
                  <a:schemeClr val="bg1"/>
                </a:solidFill>
              </a:rPr>
              <a:t>达成一致的需求描述。便于用户、开发</a:t>
            </a:r>
            <a:r>
              <a:rPr lang="zh-CN" altLang="zh-CN" sz="2800" dirty="0" smtClean="0">
                <a:solidFill>
                  <a:schemeClr val="bg1"/>
                </a:solidFill>
              </a:rPr>
              <a:t>人员进行</a:t>
            </a:r>
            <a:r>
              <a:rPr lang="zh-CN" altLang="zh-CN" sz="2800" dirty="0">
                <a:solidFill>
                  <a:schemeClr val="bg1"/>
                </a:solidFill>
              </a:rPr>
              <a:t>理解和交流，可以作为软件开发工作的</a:t>
            </a:r>
            <a:r>
              <a:rPr lang="zh-CN" altLang="zh-CN" sz="2800" dirty="0" smtClean="0">
                <a:solidFill>
                  <a:schemeClr val="bg1"/>
                </a:solidFill>
              </a:rPr>
              <a:t>基础</a:t>
            </a:r>
            <a:r>
              <a:rPr lang="zh-CN" altLang="zh-CN" sz="2800" dirty="0">
                <a:solidFill>
                  <a:schemeClr val="bg1"/>
                </a:solidFill>
              </a:rPr>
              <a:t>和以及确认测试和验收的依据。</a:t>
            </a:r>
          </a:p>
          <a:p>
            <a:endParaRPr lang="zh-CN" altLang="en-US" sz="2800" dirty="0">
              <a:solidFill>
                <a:schemeClr val="bg1"/>
              </a:solidFill>
            </a:endParaRPr>
          </a:p>
        </p:txBody>
      </p:sp>
    </p:spTree>
    <p:extLst>
      <p:ext uri="{BB962C8B-B14F-4D97-AF65-F5344CB8AC3E}">
        <p14:creationId xmlns:p14="http://schemas.microsoft.com/office/powerpoint/2010/main" val="94500160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23" presetClass="exit" presetSubtype="16" repeatCount="indefinite" fill="hold" grpId="1" nodeType="withEffect">
                                  <p:stCondLst>
                                    <p:cond delay="0"/>
                                  </p:stCondLst>
                                  <p:endCondLst>
                                    <p:cond evt="onNext" delay="0">
                                      <p:tgtEl>
                                        <p:sldTgt/>
                                      </p:tgtEl>
                                    </p:cond>
                                  </p:endCondLst>
                                  <p:childTnLst>
                                    <p:anim calcmode="lin" valueType="num">
                                      <p:cBhvr>
                                        <p:cTn id="8" dur="1000"/>
                                        <p:tgtEl>
                                          <p:spTgt spid="17"/>
                                        </p:tgtEl>
                                        <p:attrNameLst>
                                          <p:attrName>ppt_w</p:attrName>
                                        </p:attrNameLst>
                                      </p:cBhvr>
                                      <p:tavLst>
                                        <p:tav tm="0">
                                          <p:val>
                                            <p:strVal val="ppt_w"/>
                                          </p:val>
                                        </p:tav>
                                        <p:tav tm="100000">
                                          <p:val>
                                            <p:strVal val="4*ppt_w"/>
                                          </p:val>
                                        </p:tav>
                                      </p:tavLst>
                                    </p:anim>
                                    <p:anim calcmode="lin" valueType="num">
                                      <p:cBhvr>
                                        <p:cTn id="9" dur="1000"/>
                                        <p:tgtEl>
                                          <p:spTgt spid="17"/>
                                        </p:tgtEl>
                                        <p:attrNameLst>
                                          <p:attrName>ppt_h</p:attrName>
                                        </p:attrNameLst>
                                      </p:cBhvr>
                                      <p:tavLst>
                                        <p:tav tm="0">
                                          <p:val>
                                            <p:strVal val="ppt_h"/>
                                          </p:val>
                                        </p:tav>
                                        <p:tav tm="100000">
                                          <p:val>
                                            <p:strVal val="4*ppt_h"/>
                                          </p:val>
                                        </p:tav>
                                      </p:tavLst>
                                    </p:anim>
                                    <p:set>
                                      <p:cBhvr>
                                        <p:cTn id="10" dur="1" fill="hold">
                                          <p:stCondLst>
                                            <p:cond delay="999"/>
                                          </p:stCondLst>
                                        </p:cTn>
                                        <p:tgtEl>
                                          <p:spTgt spid="17"/>
                                        </p:tgtEl>
                                        <p:attrNameLst>
                                          <p:attrName>style.visibility</p:attrName>
                                        </p:attrNameLst>
                                      </p:cBhvr>
                                      <p:to>
                                        <p:strVal val="hidden"/>
                                      </p:to>
                                    </p:set>
                                  </p:childTnLst>
                                </p:cTn>
                              </p:par>
                              <p:par>
                                <p:cTn id="11" presetID="10" presetClass="exit" presetSubtype="0" repeatCount="indefinite" fill="hold" grpId="2" nodeType="withEffect">
                                  <p:stCondLst>
                                    <p:cond delay="0"/>
                                  </p:stCondLst>
                                  <p:endCondLst>
                                    <p:cond evt="onNext" delay="0">
                                      <p:tgtEl>
                                        <p:sldTgt/>
                                      </p:tgtEl>
                                    </p:cond>
                                  </p:endCondLst>
                                  <p:childTnLst>
                                    <p:animEffect transition="out" filter="fade">
                                      <p:cBhvr>
                                        <p:cTn id="12" dur="500"/>
                                        <p:tgtEl>
                                          <p:spTgt spid="17"/>
                                        </p:tgtEl>
                                      </p:cBhvr>
                                    </p:animEffect>
                                    <p:set>
                                      <p:cBhvr>
                                        <p:cTn id="13"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7" grpId="2"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585008" cy="576064"/>
            <a:chOff x="1128969" y="3163443"/>
            <a:chExt cx="2585008"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10</a:t>
              </a:r>
              <a:endParaRPr lang="zh-CN" altLang="en-US" sz="1600" dirty="0">
                <a:latin typeface="Impact" pitchFamily="34" charset="0"/>
              </a:endParaRPr>
            </a:p>
          </p:txBody>
        </p:sp>
        <p:sp>
          <p:nvSpPr>
            <p:cNvPr id="33" name="TextBox 32"/>
            <p:cNvSpPr txBox="1"/>
            <p:nvPr/>
          </p:nvSpPr>
          <p:spPr>
            <a:xfrm>
              <a:off x="1682652" y="3297587"/>
              <a:ext cx="2031325"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非功能性需求描述</a:t>
              </a:r>
              <a:endParaRPr lang="zh-CN" altLang="en-US" sz="1800" dirty="0">
                <a:solidFill>
                  <a:schemeClr val="bg1"/>
                </a:solidFill>
                <a:latin typeface="+mj-lt"/>
                <a:ea typeface="FZLanTingHeiS-EL-GB"/>
              </a:endParaRPr>
            </a:p>
          </p:txBody>
        </p:sp>
      </p:grpSp>
      <p:sp>
        <p:nvSpPr>
          <p:cNvPr id="59" name="TextBox 58"/>
          <p:cNvSpPr txBox="1"/>
          <p:nvPr/>
        </p:nvSpPr>
        <p:spPr>
          <a:xfrm>
            <a:off x="899592" y="1995686"/>
            <a:ext cx="5688632" cy="1323439"/>
          </a:xfrm>
          <a:prstGeom prst="rect">
            <a:avLst/>
          </a:prstGeom>
          <a:noFill/>
        </p:spPr>
        <p:txBody>
          <a:bodyPr wrap="square" rtlCol="0">
            <a:spAutoFit/>
          </a:bodyPr>
          <a:lstStyle/>
          <a:p>
            <a:pPr marL="0" lvl="1"/>
            <a:r>
              <a:rPr lang="en-US" altLang="zh-CN" sz="1600" b="1" dirty="0">
                <a:solidFill>
                  <a:schemeClr val="bg1"/>
                </a:solidFill>
              </a:rPr>
              <a:t>2</a:t>
            </a:r>
            <a:r>
              <a:rPr lang="en-US" altLang="zh-CN" sz="1600" b="1" dirty="0" smtClean="0">
                <a:solidFill>
                  <a:schemeClr val="bg1"/>
                </a:solidFill>
              </a:rPr>
              <a:t>.</a:t>
            </a:r>
            <a:r>
              <a:rPr lang="zh-CN" altLang="zh-CN" sz="1600" b="1" dirty="0">
                <a:solidFill>
                  <a:schemeClr val="bg1"/>
                </a:solidFill>
              </a:rPr>
              <a:t>性能需求</a:t>
            </a:r>
          </a:p>
          <a:p>
            <a:r>
              <a:rPr lang="zh-CN" altLang="zh-CN" sz="1600" b="1" dirty="0">
                <a:solidFill>
                  <a:schemeClr val="bg1"/>
                </a:solidFill>
              </a:rPr>
              <a:t>本网站要求在用户进行使用时，保证至少</a:t>
            </a:r>
            <a:r>
              <a:rPr lang="en-US" altLang="zh-CN" sz="1600" b="1" dirty="0">
                <a:solidFill>
                  <a:schemeClr val="bg1"/>
                </a:solidFill>
              </a:rPr>
              <a:t>200</a:t>
            </a:r>
            <a:r>
              <a:rPr lang="zh-CN" altLang="zh-CN" sz="1600" b="1" dirty="0">
                <a:solidFill>
                  <a:schemeClr val="bg1"/>
                </a:solidFill>
              </a:rPr>
              <a:t>位用户同步使用该网站进行交互，系统响应时间不得超过</a:t>
            </a:r>
            <a:r>
              <a:rPr lang="en-US" altLang="zh-CN" sz="1600" b="1" dirty="0">
                <a:solidFill>
                  <a:schemeClr val="bg1"/>
                </a:solidFill>
              </a:rPr>
              <a:t>1s</a:t>
            </a:r>
            <a:r>
              <a:rPr lang="zh-CN" altLang="zh-CN" sz="1600" b="1" dirty="0">
                <a:solidFill>
                  <a:schemeClr val="bg1"/>
                </a:solidFill>
              </a:rPr>
              <a:t>。并且在</a:t>
            </a:r>
            <a:r>
              <a:rPr lang="en-US" altLang="zh-CN" sz="1600" b="1" dirty="0">
                <a:solidFill>
                  <a:schemeClr val="bg1"/>
                </a:solidFill>
              </a:rPr>
              <a:t>200</a:t>
            </a:r>
            <a:r>
              <a:rPr lang="zh-CN" altLang="zh-CN" sz="1600" b="1" dirty="0">
                <a:solidFill>
                  <a:schemeClr val="bg1"/>
                </a:solidFill>
              </a:rPr>
              <a:t>位用户连续使用</a:t>
            </a:r>
            <a:r>
              <a:rPr lang="en-US" altLang="zh-CN" sz="1600" b="1" dirty="0">
                <a:solidFill>
                  <a:schemeClr val="bg1"/>
                </a:solidFill>
              </a:rPr>
              <a:t>72</a:t>
            </a:r>
            <a:r>
              <a:rPr lang="zh-CN" altLang="zh-CN" sz="1600" b="1" dirty="0">
                <a:solidFill>
                  <a:schemeClr val="bg1"/>
                </a:solidFill>
              </a:rPr>
              <a:t>小时的情况下，课程答疑，资料下载，论坛交流等功能是否稳定</a:t>
            </a:r>
          </a:p>
        </p:txBody>
      </p:sp>
    </p:spTree>
    <p:extLst>
      <p:ext uri="{BB962C8B-B14F-4D97-AF65-F5344CB8AC3E}">
        <p14:creationId xmlns:p14="http://schemas.microsoft.com/office/powerpoint/2010/main" val="2491695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585008" cy="576064"/>
            <a:chOff x="1128969" y="3163443"/>
            <a:chExt cx="2585008"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10</a:t>
              </a:r>
              <a:endParaRPr lang="zh-CN" altLang="en-US" sz="1600" dirty="0">
                <a:latin typeface="Impact" pitchFamily="34" charset="0"/>
              </a:endParaRPr>
            </a:p>
          </p:txBody>
        </p:sp>
        <p:sp>
          <p:nvSpPr>
            <p:cNvPr id="33" name="TextBox 32"/>
            <p:cNvSpPr txBox="1"/>
            <p:nvPr/>
          </p:nvSpPr>
          <p:spPr>
            <a:xfrm>
              <a:off x="1682652" y="3297587"/>
              <a:ext cx="2031325"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非功能性需求描述</a:t>
              </a:r>
              <a:endParaRPr lang="zh-CN" altLang="en-US" sz="1800" dirty="0">
                <a:solidFill>
                  <a:schemeClr val="bg1"/>
                </a:solidFill>
                <a:latin typeface="+mj-lt"/>
                <a:ea typeface="FZLanTingHeiS-EL-GB"/>
              </a:endParaRPr>
            </a:p>
          </p:txBody>
        </p:sp>
      </p:grpSp>
      <p:sp>
        <p:nvSpPr>
          <p:cNvPr id="59" name="TextBox 58"/>
          <p:cNvSpPr txBox="1"/>
          <p:nvPr/>
        </p:nvSpPr>
        <p:spPr>
          <a:xfrm>
            <a:off x="899592" y="1995686"/>
            <a:ext cx="5688632" cy="2062103"/>
          </a:xfrm>
          <a:prstGeom prst="rect">
            <a:avLst/>
          </a:prstGeom>
          <a:noFill/>
        </p:spPr>
        <p:txBody>
          <a:bodyPr wrap="square" rtlCol="0">
            <a:spAutoFit/>
          </a:bodyPr>
          <a:lstStyle/>
          <a:p>
            <a:pPr marL="0" lvl="1"/>
            <a:r>
              <a:rPr lang="en-US" altLang="zh-CN" sz="1600" b="1" dirty="0" smtClean="0">
                <a:solidFill>
                  <a:schemeClr val="bg1"/>
                </a:solidFill>
              </a:rPr>
              <a:t>3.</a:t>
            </a:r>
            <a:r>
              <a:rPr lang="zh-CN" altLang="en-US" sz="1600" b="1" dirty="0" smtClean="0">
                <a:solidFill>
                  <a:schemeClr val="bg1"/>
                </a:solidFill>
              </a:rPr>
              <a:t>安全性</a:t>
            </a:r>
            <a:r>
              <a:rPr lang="zh-CN" altLang="zh-CN" sz="1600" b="1" dirty="0" smtClean="0">
                <a:solidFill>
                  <a:schemeClr val="bg1"/>
                </a:solidFill>
              </a:rPr>
              <a:t>需求</a:t>
            </a:r>
            <a:endParaRPr lang="zh-CN" altLang="zh-CN" sz="1600" b="1" dirty="0">
              <a:solidFill>
                <a:schemeClr val="bg1"/>
              </a:solidFill>
            </a:endParaRPr>
          </a:p>
          <a:p>
            <a:r>
              <a:rPr lang="zh-CN" altLang="zh-CN" sz="1600" b="1" dirty="0">
                <a:solidFill>
                  <a:schemeClr val="bg1"/>
                </a:solidFill>
              </a:rPr>
              <a:t>本网站部署于校园网中，为防止有用户发表不当言论，需要实名认证用户信息，以保证网站用于学习交流用途。并且本网站会部署防火墙以防止黑客攻击使网站奔溃造成用户损失。教师用户所上传文档会被加密，保证只有该网站用户能够下载使用，网站部署于校园网内，也不容易受到攻击。</a:t>
            </a:r>
          </a:p>
          <a:p>
            <a:r>
              <a:rPr lang="zh-CN" altLang="zh-CN" sz="1600" b="1" dirty="0">
                <a:solidFill>
                  <a:schemeClr val="bg1"/>
                </a:solidFill>
              </a:rPr>
              <a:t>服务器机房密码由专门的管理员进行管理，机房内有一定的保护措施，灭火器等基础设备完善。所有资料均有备份</a:t>
            </a:r>
            <a:r>
              <a:rPr lang="zh-CN" altLang="zh-CN" sz="1600" dirty="0"/>
              <a:t>。</a:t>
            </a:r>
          </a:p>
        </p:txBody>
      </p:sp>
    </p:spTree>
    <p:extLst>
      <p:ext uri="{BB962C8B-B14F-4D97-AF65-F5344CB8AC3E}">
        <p14:creationId xmlns:p14="http://schemas.microsoft.com/office/powerpoint/2010/main" val="98839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585008" cy="576064"/>
            <a:chOff x="1128969" y="3163443"/>
            <a:chExt cx="2585008"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10</a:t>
              </a:r>
              <a:endParaRPr lang="zh-CN" altLang="en-US" sz="1600" dirty="0">
                <a:latin typeface="Impact" pitchFamily="34" charset="0"/>
              </a:endParaRPr>
            </a:p>
          </p:txBody>
        </p:sp>
        <p:sp>
          <p:nvSpPr>
            <p:cNvPr id="33" name="TextBox 32"/>
            <p:cNvSpPr txBox="1"/>
            <p:nvPr/>
          </p:nvSpPr>
          <p:spPr>
            <a:xfrm>
              <a:off x="1682652" y="3297587"/>
              <a:ext cx="2031325"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非功能性需求描述</a:t>
              </a:r>
              <a:endParaRPr lang="zh-CN" altLang="en-US" sz="1800" dirty="0">
                <a:solidFill>
                  <a:schemeClr val="bg1"/>
                </a:solidFill>
                <a:latin typeface="+mj-lt"/>
                <a:ea typeface="FZLanTingHeiS-EL-GB"/>
              </a:endParaRPr>
            </a:p>
          </p:txBody>
        </p:sp>
      </p:grpSp>
      <p:sp>
        <p:nvSpPr>
          <p:cNvPr id="59" name="TextBox 58"/>
          <p:cNvSpPr txBox="1"/>
          <p:nvPr/>
        </p:nvSpPr>
        <p:spPr>
          <a:xfrm>
            <a:off x="899592" y="1995686"/>
            <a:ext cx="5688632" cy="1323439"/>
          </a:xfrm>
          <a:prstGeom prst="rect">
            <a:avLst/>
          </a:prstGeom>
          <a:noFill/>
        </p:spPr>
        <p:txBody>
          <a:bodyPr wrap="square" rtlCol="0">
            <a:spAutoFit/>
          </a:bodyPr>
          <a:lstStyle/>
          <a:p>
            <a:pPr marL="0" lvl="1"/>
            <a:r>
              <a:rPr lang="en-US" altLang="zh-CN" sz="1600" b="1" dirty="0">
                <a:solidFill>
                  <a:schemeClr val="bg1"/>
                </a:solidFill>
              </a:rPr>
              <a:t>4</a:t>
            </a:r>
            <a:r>
              <a:rPr lang="en-US" altLang="zh-CN" sz="1600" b="1" dirty="0" smtClean="0">
                <a:solidFill>
                  <a:schemeClr val="bg1"/>
                </a:solidFill>
              </a:rPr>
              <a:t>.</a:t>
            </a:r>
            <a:r>
              <a:rPr lang="zh-CN" altLang="en-US" sz="1600" b="1" dirty="0" smtClean="0">
                <a:solidFill>
                  <a:schemeClr val="bg1"/>
                </a:solidFill>
              </a:rPr>
              <a:t>保密性</a:t>
            </a:r>
            <a:r>
              <a:rPr lang="zh-CN" altLang="zh-CN" sz="1600" b="1" dirty="0" smtClean="0">
                <a:solidFill>
                  <a:schemeClr val="bg1"/>
                </a:solidFill>
              </a:rPr>
              <a:t>需求</a:t>
            </a:r>
            <a:endParaRPr lang="zh-CN" altLang="zh-CN" sz="1600" b="1" dirty="0">
              <a:solidFill>
                <a:schemeClr val="bg1"/>
              </a:solidFill>
            </a:endParaRPr>
          </a:p>
          <a:p>
            <a:r>
              <a:rPr lang="zh-CN" altLang="zh-CN" sz="1600" b="1" dirty="0">
                <a:solidFill>
                  <a:schemeClr val="bg1"/>
                </a:solidFill>
              </a:rPr>
              <a:t>用户进入网站的账号由管理员负责管理，管理员设立权限，用户上传资料未经用户本人许可，不得被随意篡改。 涉及用户保密或隐私的数据，无本人允许，任何人无权查询。并且管理员没有查询用户密码权限，只能重置其密码</a:t>
            </a:r>
            <a:r>
              <a:rPr lang="zh-CN" altLang="zh-CN" sz="1600" dirty="0"/>
              <a:t>。</a:t>
            </a:r>
          </a:p>
        </p:txBody>
      </p:sp>
    </p:spTree>
    <p:extLst>
      <p:ext uri="{BB962C8B-B14F-4D97-AF65-F5344CB8AC3E}">
        <p14:creationId xmlns:p14="http://schemas.microsoft.com/office/powerpoint/2010/main" val="1692178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44687" y="280194"/>
            <a:ext cx="958917" cy="400110"/>
          </a:xfrm>
          <a:prstGeom prst="rect">
            <a:avLst/>
          </a:prstGeom>
        </p:spPr>
        <p:txBody>
          <a:bodyPr wrap="none">
            <a:spAutoFit/>
          </a:bodyPr>
          <a:lstStyle/>
          <a:p>
            <a:pPr lvl="0" algn="ctr" defTabSz="914400"/>
            <a:r>
              <a:rPr lang="zh-CN" altLang="en-US" sz="2000" b="1" dirty="0" smtClean="0">
                <a:solidFill>
                  <a:schemeClr val="bg1"/>
                </a:solidFill>
              </a:rPr>
              <a:t>目录：</a:t>
            </a:r>
            <a:endParaRPr lang="zh-CN" altLang="en-US" sz="2000" b="1" dirty="0">
              <a:solidFill>
                <a:schemeClr val="bg1"/>
              </a:solidFill>
            </a:endParaRPr>
          </a:p>
        </p:txBody>
      </p:sp>
      <p:sp>
        <p:nvSpPr>
          <p:cNvPr id="37" name="六边形 22"/>
          <p:cNvSpPr/>
          <p:nvPr/>
        </p:nvSpPr>
        <p:spPr>
          <a:xfrm>
            <a:off x="791402" y="829042"/>
            <a:ext cx="4351443" cy="576064"/>
          </a:xfrm>
          <a:custGeom>
            <a:avLst/>
            <a:gdLst/>
            <a:ahLst/>
            <a:cxnLst/>
            <a:rect l="l" t="t" r="r" b="b"/>
            <a:pathLst>
              <a:path w="3960440" h="576064">
                <a:moveTo>
                  <a:pt x="0" y="0"/>
                </a:moveTo>
                <a:lnTo>
                  <a:pt x="3816424" y="0"/>
                </a:lnTo>
                <a:lnTo>
                  <a:pt x="3960440" y="288032"/>
                </a:lnTo>
                <a:lnTo>
                  <a:pt x="3816424" y="576064"/>
                </a:lnTo>
                <a:lnTo>
                  <a:pt x="0" y="576064"/>
                </a:lnTo>
                <a:lnTo>
                  <a:pt x="144016" y="28803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2400" dirty="0" smtClean="0">
                <a:solidFill>
                  <a:schemeClr val="tx1">
                    <a:lumMod val="95000"/>
                    <a:lumOff val="5000"/>
                    <a:alpha val="50000"/>
                  </a:schemeClr>
                </a:solidFill>
                <a:effectLst>
                  <a:outerShdw blurRad="38100" dist="38100" dir="2700000" algn="tl">
                    <a:srgbClr val="000000">
                      <a:alpha val="43137"/>
                    </a:srgbClr>
                  </a:outerShdw>
                </a:effectLst>
              </a:rPr>
              <a:t>需求</a:t>
            </a:r>
            <a:r>
              <a:rPr lang="zh-CN" altLang="en-US" sz="2400" dirty="0">
                <a:solidFill>
                  <a:schemeClr val="tx1">
                    <a:lumMod val="95000"/>
                    <a:lumOff val="5000"/>
                    <a:alpha val="50000"/>
                  </a:schemeClr>
                </a:solidFill>
                <a:effectLst>
                  <a:outerShdw blurRad="38100" dist="38100" dir="2700000" algn="tl">
                    <a:srgbClr val="000000">
                      <a:alpha val="43137"/>
                    </a:srgbClr>
                  </a:outerShdw>
                </a:effectLst>
              </a:rPr>
              <a:t>分析</a:t>
            </a:r>
            <a:endParaRPr lang="zh-CN" altLang="en-US" sz="2400" dirty="0">
              <a:solidFill>
                <a:schemeClr val="tx1">
                  <a:lumMod val="95000"/>
                  <a:lumOff val="5000"/>
                  <a:alpha val="50000"/>
                </a:schemeClr>
              </a:solidFill>
              <a:effectLst>
                <a:outerShdw blurRad="38100" dist="38100" dir="2700000" algn="tl">
                  <a:srgbClr val="000000">
                    <a:alpha val="43137"/>
                  </a:srgbClr>
                </a:outerShdw>
              </a:effectLst>
            </a:endParaRPr>
          </a:p>
        </p:txBody>
      </p:sp>
      <p:grpSp>
        <p:nvGrpSpPr>
          <p:cNvPr id="41" name="组合 40"/>
          <p:cNvGrpSpPr/>
          <p:nvPr/>
        </p:nvGrpSpPr>
        <p:grpSpPr>
          <a:xfrm>
            <a:off x="192101" y="829042"/>
            <a:ext cx="668234" cy="576064"/>
            <a:chOff x="2298708" y="1541562"/>
            <a:chExt cx="668234" cy="576064"/>
          </a:xfrm>
        </p:grpSpPr>
        <p:sp>
          <p:nvSpPr>
            <p:cNvPr id="42" name="六边形 41"/>
            <p:cNvSpPr/>
            <p:nvPr/>
          </p:nvSpPr>
          <p:spPr>
            <a:xfrm>
              <a:off x="2298708" y="1541562"/>
              <a:ext cx="668234" cy="576064"/>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p>
          </p:txBody>
        </p:sp>
        <p:sp>
          <p:nvSpPr>
            <p:cNvPr id="43" name="TextBox 42"/>
            <p:cNvSpPr txBox="1"/>
            <p:nvPr/>
          </p:nvSpPr>
          <p:spPr>
            <a:xfrm>
              <a:off x="2434694" y="1644928"/>
              <a:ext cx="423514" cy="369332"/>
            </a:xfrm>
            <a:prstGeom prst="rect">
              <a:avLst/>
            </a:prstGeom>
            <a:noFill/>
            <a:effectLst>
              <a:innerShdw blurRad="114300">
                <a:prstClr val="black"/>
              </a:innerShdw>
            </a:effectLst>
          </p:spPr>
          <p:txBody>
            <a:bodyPr wrap="none" rtlCol="0">
              <a:spAutoFit/>
            </a:bodyPr>
            <a:lstStyle/>
            <a:p>
              <a:r>
                <a:rPr lang="en-US" altLang="zh-CN" sz="1800" dirty="0" smtClean="0">
                  <a:solidFill>
                    <a:schemeClr val="bg1"/>
                  </a:solidFill>
                  <a:latin typeface="Impact" pitchFamily="34" charset="0"/>
                </a:rPr>
                <a:t>02</a:t>
              </a:r>
              <a:endParaRPr lang="zh-CN" altLang="en-US" sz="1800" dirty="0">
                <a:solidFill>
                  <a:schemeClr val="bg1"/>
                </a:solidFill>
                <a:latin typeface="Impact" pitchFamily="34" charset="0"/>
              </a:endParaRPr>
            </a:p>
          </p:txBody>
        </p:sp>
      </p:gr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328087" y="1707654"/>
            <a:ext cx="1892511" cy="576064"/>
            <a:chOff x="1128969" y="3163443"/>
            <a:chExt cx="1892511" cy="576064"/>
          </a:xfrm>
        </p:grpSpPr>
        <p:sp>
          <p:nvSpPr>
            <p:cNvPr id="45" name="椭圆 44"/>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01</a:t>
              </a:r>
              <a:endParaRPr lang="zh-CN" altLang="en-US" sz="1600" dirty="0">
                <a:latin typeface="Impact" pitchFamily="34" charset="0"/>
              </a:endParaRPr>
            </a:p>
          </p:txBody>
        </p:sp>
        <p:sp>
          <p:nvSpPr>
            <p:cNvPr id="46" name="TextBox 45"/>
            <p:cNvSpPr txBox="1"/>
            <p:nvPr/>
          </p:nvSpPr>
          <p:spPr>
            <a:xfrm>
              <a:off x="1682652" y="3297587"/>
              <a:ext cx="1338828"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优先级排序</a:t>
              </a:r>
              <a:endParaRPr lang="zh-CN" altLang="en-US" sz="1800" dirty="0">
                <a:solidFill>
                  <a:schemeClr val="bg1"/>
                </a:solidFill>
                <a:latin typeface="+mj-lt"/>
                <a:ea typeface="FZLanTingHeiS-EL-GB"/>
              </a:endParaRPr>
            </a:p>
          </p:txBody>
        </p:sp>
      </p:grpSp>
      <p:grpSp>
        <p:nvGrpSpPr>
          <p:cNvPr id="47" name="组合 46"/>
          <p:cNvGrpSpPr/>
          <p:nvPr/>
        </p:nvGrpSpPr>
        <p:grpSpPr>
          <a:xfrm>
            <a:off x="297155" y="2499742"/>
            <a:ext cx="2123343" cy="576064"/>
            <a:chOff x="1128969" y="3163443"/>
            <a:chExt cx="2123343" cy="576064"/>
          </a:xfrm>
        </p:grpSpPr>
        <p:sp>
          <p:nvSpPr>
            <p:cNvPr id="48" name="椭圆 47"/>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02</a:t>
              </a:r>
              <a:endParaRPr lang="zh-CN" altLang="en-US" sz="1600" dirty="0">
                <a:latin typeface="Impact" pitchFamily="34" charset="0"/>
              </a:endParaRPr>
            </a:p>
          </p:txBody>
        </p:sp>
        <p:sp>
          <p:nvSpPr>
            <p:cNvPr id="49" name="TextBox 48"/>
            <p:cNvSpPr txBox="1"/>
            <p:nvPr/>
          </p:nvSpPr>
          <p:spPr>
            <a:xfrm>
              <a:off x="1682652" y="3297587"/>
              <a:ext cx="1569660"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说明和优先级</a:t>
              </a:r>
              <a:endParaRPr lang="zh-CN" altLang="en-US" sz="1800" dirty="0">
                <a:solidFill>
                  <a:schemeClr val="bg1"/>
                </a:solidFill>
                <a:latin typeface="+mj-lt"/>
                <a:ea typeface="FZLanTingHeiS-EL-GB"/>
              </a:endParaRPr>
            </a:p>
          </p:txBody>
        </p:sp>
      </p:grpSp>
      <p:grpSp>
        <p:nvGrpSpPr>
          <p:cNvPr id="50" name="组合 49"/>
          <p:cNvGrpSpPr/>
          <p:nvPr/>
        </p:nvGrpSpPr>
        <p:grpSpPr>
          <a:xfrm>
            <a:off x="297155" y="3291250"/>
            <a:ext cx="2354176" cy="576064"/>
            <a:chOff x="1128969" y="3163443"/>
            <a:chExt cx="2354176" cy="576064"/>
          </a:xfrm>
        </p:grpSpPr>
        <p:sp>
          <p:nvSpPr>
            <p:cNvPr id="51" name="椭圆 50"/>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03</a:t>
              </a:r>
              <a:endParaRPr lang="zh-CN" altLang="en-US" sz="1600" dirty="0">
                <a:latin typeface="Impact" pitchFamily="34" charset="0"/>
              </a:endParaRPr>
            </a:p>
          </p:txBody>
        </p:sp>
        <p:sp>
          <p:nvSpPr>
            <p:cNvPr id="52" name="TextBox 51"/>
            <p:cNvSpPr txBox="1"/>
            <p:nvPr/>
          </p:nvSpPr>
          <p:spPr>
            <a:xfrm>
              <a:off x="1682652" y="3297587"/>
              <a:ext cx="1800493"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需求可行性分析</a:t>
              </a:r>
              <a:endParaRPr lang="zh-CN" altLang="en-US" sz="1800" dirty="0">
                <a:solidFill>
                  <a:schemeClr val="bg1"/>
                </a:solidFill>
                <a:latin typeface="+mj-lt"/>
                <a:ea typeface="FZLanTingHeiS-EL-GB"/>
              </a:endParaRPr>
            </a:p>
          </p:txBody>
        </p:sp>
      </p:grpSp>
      <p:grpSp>
        <p:nvGrpSpPr>
          <p:cNvPr id="76" name="组合 75"/>
          <p:cNvGrpSpPr/>
          <p:nvPr/>
        </p:nvGrpSpPr>
        <p:grpSpPr>
          <a:xfrm>
            <a:off x="328087" y="4083918"/>
            <a:ext cx="1545493" cy="576064"/>
            <a:chOff x="1128969" y="3163443"/>
            <a:chExt cx="1545493" cy="576064"/>
          </a:xfrm>
        </p:grpSpPr>
        <p:sp>
          <p:nvSpPr>
            <p:cNvPr id="77" name="椭圆 76"/>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04</a:t>
              </a:r>
              <a:endParaRPr lang="zh-CN" altLang="en-US" sz="1600" dirty="0">
                <a:latin typeface="Impact" pitchFamily="34" charset="0"/>
              </a:endParaRPr>
            </a:p>
          </p:txBody>
        </p:sp>
        <p:sp>
          <p:nvSpPr>
            <p:cNvPr id="78" name="TextBox 77"/>
            <p:cNvSpPr txBox="1"/>
            <p:nvPr/>
          </p:nvSpPr>
          <p:spPr>
            <a:xfrm>
              <a:off x="1682652" y="3297587"/>
              <a:ext cx="991810" cy="369332"/>
            </a:xfrm>
            <a:prstGeom prst="rect">
              <a:avLst/>
            </a:prstGeom>
            <a:noFill/>
          </p:spPr>
          <p:txBody>
            <a:bodyPr wrap="none" rtlCol="0">
              <a:spAutoFit/>
            </a:bodyPr>
            <a:lstStyle/>
            <a:p>
              <a:r>
                <a:rPr lang="en-US" altLang="zh-CN" sz="1800" dirty="0" smtClean="0">
                  <a:solidFill>
                    <a:schemeClr val="bg1"/>
                  </a:solidFill>
                  <a:latin typeface="+mj-lt"/>
                  <a:ea typeface="FZLanTingHeiS-EL-GB"/>
                </a:rPr>
                <a:t>JAD</a:t>
              </a:r>
              <a:r>
                <a:rPr lang="zh-CN" altLang="en-US" sz="1800" dirty="0" smtClean="0">
                  <a:solidFill>
                    <a:schemeClr val="bg1"/>
                  </a:solidFill>
                  <a:latin typeface="+mj-lt"/>
                  <a:ea typeface="FZLanTingHeiS-EL-GB"/>
                </a:rPr>
                <a:t>会议</a:t>
              </a:r>
              <a:endParaRPr lang="zh-CN" altLang="en-US" sz="1800" dirty="0">
                <a:solidFill>
                  <a:schemeClr val="bg1"/>
                </a:solidFill>
                <a:latin typeface="+mj-lt"/>
                <a:ea typeface="FZLanTingHeiS-EL-GB"/>
              </a:endParaRPr>
            </a:p>
          </p:txBody>
        </p:sp>
      </p:grpSp>
      <p:grpSp>
        <p:nvGrpSpPr>
          <p:cNvPr id="79" name="组合 78"/>
          <p:cNvGrpSpPr/>
          <p:nvPr/>
        </p:nvGrpSpPr>
        <p:grpSpPr>
          <a:xfrm>
            <a:off x="2420498" y="1738908"/>
            <a:ext cx="1661679" cy="576064"/>
            <a:chOff x="1128969" y="3163443"/>
            <a:chExt cx="1661679" cy="576064"/>
          </a:xfrm>
        </p:grpSpPr>
        <p:sp>
          <p:nvSpPr>
            <p:cNvPr id="80" name="椭圆 79"/>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05</a:t>
              </a:r>
              <a:endParaRPr lang="zh-CN" altLang="en-US" sz="1600" dirty="0">
                <a:latin typeface="Impact" pitchFamily="34" charset="0"/>
              </a:endParaRPr>
            </a:p>
          </p:txBody>
        </p:sp>
        <p:sp>
          <p:nvSpPr>
            <p:cNvPr id="81" name="TextBox 80"/>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需求冲突</a:t>
              </a:r>
              <a:endParaRPr lang="zh-CN" altLang="en-US" sz="1800" dirty="0">
                <a:solidFill>
                  <a:schemeClr val="bg1"/>
                </a:solidFill>
                <a:latin typeface="+mj-lt"/>
                <a:ea typeface="FZLanTingHeiS-EL-GB"/>
              </a:endParaRPr>
            </a:p>
          </p:txBody>
        </p:sp>
      </p:grpSp>
      <p:grpSp>
        <p:nvGrpSpPr>
          <p:cNvPr id="82" name="组合 81"/>
          <p:cNvGrpSpPr/>
          <p:nvPr/>
        </p:nvGrpSpPr>
        <p:grpSpPr>
          <a:xfrm>
            <a:off x="2420498" y="2612172"/>
            <a:ext cx="2354176" cy="576064"/>
            <a:chOff x="1128969" y="3163443"/>
            <a:chExt cx="2354176" cy="576064"/>
          </a:xfrm>
        </p:grpSpPr>
        <p:sp>
          <p:nvSpPr>
            <p:cNvPr id="83" name="椭圆 82"/>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06</a:t>
              </a:r>
              <a:endParaRPr lang="zh-CN" altLang="en-US" sz="1600" dirty="0">
                <a:latin typeface="Impact" pitchFamily="34" charset="0"/>
              </a:endParaRPr>
            </a:p>
          </p:txBody>
        </p:sp>
        <p:sp>
          <p:nvSpPr>
            <p:cNvPr id="84" name="TextBox 83"/>
            <p:cNvSpPr txBox="1"/>
            <p:nvPr/>
          </p:nvSpPr>
          <p:spPr>
            <a:xfrm>
              <a:off x="1682652" y="3297587"/>
              <a:ext cx="1800493"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需求复杂性分析</a:t>
              </a:r>
              <a:endParaRPr lang="zh-CN" altLang="en-US" sz="1800" dirty="0">
                <a:solidFill>
                  <a:schemeClr val="bg1"/>
                </a:solidFill>
                <a:latin typeface="+mj-lt"/>
                <a:ea typeface="FZLanTingHeiS-EL-GB"/>
              </a:endParaRPr>
            </a:p>
          </p:txBody>
        </p:sp>
      </p:grpSp>
    </p:spTree>
    <p:extLst>
      <p:ext uri="{BB962C8B-B14F-4D97-AF65-F5344CB8AC3E}">
        <p14:creationId xmlns:p14="http://schemas.microsoft.com/office/powerpoint/2010/main" val="365485869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750" fill="hold"/>
                                        <p:tgtEl>
                                          <p:spTgt spid="41"/>
                                        </p:tgtEl>
                                        <p:attrNameLst>
                                          <p:attrName>ppt_x</p:attrName>
                                        </p:attrNameLst>
                                      </p:cBhvr>
                                      <p:tavLst>
                                        <p:tav tm="0">
                                          <p:val>
                                            <p:strVal val="0-#ppt_w/2"/>
                                          </p:val>
                                        </p:tav>
                                        <p:tav tm="100000">
                                          <p:val>
                                            <p:strVal val="#ppt_x"/>
                                          </p:val>
                                        </p:tav>
                                      </p:tavLst>
                                    </p:anim>
                                    <p:anim calcmode="lin" valueType="num">
                                      <p:cBhvr additive="base">
                                        <p:cTn id="8" dur="750" fill="hold"/>
                                        <p:tgtEl>
                                          <p:spTgt spid="4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50" presetClass="entr" presetSubtype="0" decel="100000" fill="hold" nodeType="withEffect">
                                  <p:stCondLst>
                                    <p:cond delay="200"/>
                                  </p:stCondLst>
                                  <p:childTnLst>
                                    <p:set>
                                      <p:cBhvr>
                                        <p:cTn id="13" dur="1" fill="hold">
                                          <p:stCondLst>
                                            <p:cond delay="0"/>
                                          </p:stCondLst>
                                        </p:cTn>
                                        <p:tgtEl>
                                          <p:spTgt spid="44"/>
                                        </p:tgtEl>
                                        <p:attrNameLst>
                                          <p:attrName>style.visibility</p:attrName>
                                        </p:attrNameLst>
                                      </p:cBhvr>
                                      <p:to>
                                        <p:strVal val="visible"/>
                                      </p:to>
                                    </p:set>
                                    <p:anim calcmode="lin" valueType="num">
                                      <p:cBhvr>
                                        <p:cTn id="14" dur="1000" fill="hold"/>
                                        <p:tgtEl>
                                          <p:spTgt spid="44"/>
                                        </p:tgtEl>
                                        <p:attrNameLst>
                                          <p:attrName>ppt_w</p:attrName>
                                        </p:attrNameLst>
                                      </p:cBhvr>
                                      <p:tavLst>
                                        <p:tav tm="0">
                                          <p:val>
                                            <p:strVal val="#ppt_w+.3"/>
                                          </p:val>
                                        </p:tav>
                                        <p:tav tm="100000">
                                          <p:val>
                                            <p:strVal val="#ppt_w"/>
                                          </p:val>
                                        </p:tav>
                                      </p:tavLst>
                                    </p:anim>
                                    <p:anim calcmode="lin" valueType="num">
                                      <p:cBhvr>
                                        <p:cTn id="15" dur="1000" fill="hold"/>
                                        <p:tgtEl>
                                          <p:spTgt spid="44"/>
                                        </p:tgtEl>
                                        <p:attrNameLst>
                                          <p:attrName>ppt_h</p:attrName>
                                        </p:attrNameLst>
                                      </p:cBhvr>
                                      <p:tavLst>
                                        <p:tav tm="0">
                                          <p:val>
                                            <p:strVal val="#ppt_h"/>
                                          </p:val>
                                        </p:tav>
                                        <p:tav tm="100000">
                                          <p:val>
                                            <p:strVal val="#ppt_h"/>
                                          </p:val>
                                        </p:tav>
                                      </p:tavLst>
                                    </p:anim>
                                    <p:animEffect transition="in" filter="fade">
                                      <p:cBhvr>
                                        <p:cTn id="16" dur="1000"/>
                                        <p:tgtEl>
                                          <p:spTgt spid="44"/>
                                        </p:tgtEl>
                                      </p:cBhvr>
                                    </p:animEffect>
                                  </p:childTnLst>
                                </p:cTn>
                              </p:par>
                              <p:par>
                                <p:cTn id="17" presetID="50" presetClass="entr" presetSubtype="0" decel="100000" fill="hold" nodeType="withEffect">
                                  <p:stCondLst>
                                    <p:cond delay="200"/>
                                  </p:stCondLst>
                                  <p:childTnLst>
                                    <p:set>
                                      <p:cBhvr>
                                        <p:cTn id="18" dur="1" fill="hold">
                                          <p:stCondLst>
                                            <p:cond delay="0"/>
                                          </p:stCondLst>
                                        </p:cTn>
                                        <p:tgtEl>
                                          <p:spTgt spid="47"/>
                                        </p:tgtEl>
                                        <p:attrNameLst>
                                          <p:attrName>style.visibility</p:attrName>
                                        </p:attrNameLst>
                                      </p:cBhvr>
                                      <p:to>
                                        <p:strVal val="visible"/>
                                      </p:to>
                                    </p:set>
                                    <p:anim calcmode="lin" valueType="num">
                                      <p:cBhvr>
                                        <p:cTn id="19" dur="1000" fill="hold"/>
                                        <p:tgtEl>
                                          <p:spTgt spid="47"/>
                                        </p:tgtEl>
                                        <p:attrNameLst>
                                          <p:attrName>ppt_w</p:attrName>
                                        </p:attrNameLst>
                                      </p:cBhvr>
                                      <p:tavLst>
                                        <p:tav tm="0">
                                          <p:val>
                                            <p:strVal val="#ppt_w+.3"/>
                                          </p:val>
                                        </p:tav>
                                        <p:tav tm="100000">
                                          <p:val>
                                            <p:strVal val="#ppt_w"/>
                                          </p:val>
                                        </p:tav>
                                      </p:tavLst>
                                    </p:anim>
                                    <p:anim calcmode="lin" valueType="num">
                                      <p:cBhvr>
                                        <p:cTn id="20" dur="1000" fill="hold"/>
                                        <p:tgtEl>
                                          <p:spTgt spid="47"/>
                                        </p:tgtEl>
                                        <p:attrNameLst>
                                          <p:attrName>ppt_h</p:attrName>
                                        </p:attrNameLst>
                                      </p:cBhvr>
                                      <p:tavLst>
                                        <p:tav tm="0">
                                          <p:val>
                                            <p:strVal val="#ppt_h"/>
                                          </p:val>
                                        </p:tav>
                                        <p:tav tm="100000">
                                          <p:val>
                                            <p:strVal val="#ppt_h"/>
                                          </p:val>
                                        </p:tav>
                                      </p:tavLst>
                                    </p:anim>
                                    <p:animEffect transition="in" filter="fade">
                                      <p:cBhvr>
                                        <p:cTn id="21" dur="1000"/>
                                        <p:tgtEl>
                                          <p:spTgt spid="47"/>
                                        </p:tgtEl>
                                      </p:cBhvr>
                                    </p:animEffect>
                                  </p:childTnLst>
                                </p:cTn>
                              </p:par>
                              <p:par>
                                <p:cTn id="22" presetID="50" presetClass="entr" presetSubtype="0" decel="100000" fill="hold" nodeType="withEffect">
                                  <p:stCondLst>
                                    <p:cond delay="200"/>
                                  </p:stCondLst>
                                  <p:childTnLst>
                                    <p:set>
                                      <p:cBhvr>
                                        <p:cTn id="23" dur="1" fill="hold">
                                          <p:stCondLst>
                                            <p:cond delay="0"/>
                                          </p:stCondLst>
                                        </p:cTn>
                                        <p:tgtEl>
                                          <p:spTgt spid="50"/>
                                        </p:tgtEl>
                                        <p:attrNameLst>
                                          <p:attrName>style.visibility</p:attrName>
                                        </p:attrNameLst>
                                      </p:cBhvr>
                                      <p:to>
                                        <p:strVal val="visible"/>
                                      </p:to>
                                    </p:set>
                                    <p:anim calcmode="lin" valueType="num">
                                      <p:cBhvr>
                                        <p:cTn id="24" dur="1000" fill="hold"/>
                                        <p:tgtEl>
                                          <p:spTgt spid="50"/>
                                        </p:tgtEl>
                                        <p:attrNameLst>
                                          <p:attrName>ppt_w</p:attrName>
                                        </p:attrNameLst>
                                      </p:cBhvr>
                                      <p:tavLst>
                                        <p:tav tm="0">
                                          <p:val>
                                            <p:strVal val="#ppt_w+.3"/>
                                          </p:val>
                                        </p:tav>
                                        <p:tav tm="100000">
                                          <p:val>
                                            <p:strVal val="#ppt_w"/>
                                          </p:val>
                                        </p:tav>
                                      </p:tavLst>
                                    </p:anim>
                                    <p:anim calcmode="lin" valueType="num">
                                      <p:cBhvr>
                                        <p:cTn id="25" dur="1000" fill="hold"/>
                                        <p:tgtEl>
                                          <p:spTgt spid="50"/>
                                        </p:tgtEl>
                                        <p:attrNameLst>
                                          <p:attrName>ppt_h</p:attrName>
                                        </p:attrNameLst>
                                      </p:cBhvr>
                                      <p:tavLst>
                                        <p:tav tm="0">
                                          <p:val>
                                            <p:strVal val="#ppt_h"/>
                                          </p:val>
                                        </p:tav>
                                        <p:tav tm="100000">
                                          <p:val>
                                            <p:strVal val="#ppt_h"/>
                                          </p:val>
                                        </p:tav>
                                      </p:tavLst>
                                    </p:anim>
                                    <p:animEffect transition="in" filter="fade">
                                      <p:cBhvr>
                                        <p:cTn id="26" dur="1000"/>
                                        <p:tgtEl>
                                          <p:spTgt spid="50"/>
                                        </p:tgtEl>
                                      </p:cBhvr>
                                    </p:animEffect>
                                  </p:childTnLst>
                                </p:cTn>
                              </p:par>
                              <p:par>
                                <p:cTn id="27" presetID="50" presetClass="entr" presetSubtype="0" decel="100000" fill="hold" nodeType="withEffect">
                                  <p:stCondLst>
                                    <p:cond delay="200"/>
                                  </p:stCondLst>
                                  <p:childTnLst>
                                    <p:set>
                                      <p:cBhvr>
                                        <p:cTn id="28" dur="1" fill="hold">
                                          <p:stCondLst>
                                            <p:cond delay="0"/>
                                          </p:stCondLst>
                                        </p:cTn>
                                        <p:tgtEl>
                                          <p:spTgt spid="76"/>
                                        </p:tgtEl>
                                        <p:attrNameLst>
                                          <p:attrName>style.visibility</p:attrName>
                                        </p:attrNameLst>
                                      </p:cBhvr>
                                      <p:to>
                                        <p:strVal val="visible"/>
                                      </p:to>
                                    </p:set>
                                    <p:anim calcmode="lin" valueType="num">
                                      <p:cBhvr>
                                        <p:cTn id="29" dur="1000" fill="hold"/>
                                        <p:tgtEl>
                                          <p:spTgt spid="76"/>
                                        </p:tgtEl>
                                        <p:attrNameLst>
                                          <p:attrName>ppt_w</p:attrName>
                                        </p:attrNameLst>
                                      </p:cBhvr>
                                      <p:tavLst>
                                        <p:tav tm="0">
                                          <p:val>
                                            <p:strVal val="#ppt_w+.3"/>
                                          </p:val>
                                        </p:tav>
                                        <p:tav tm="100000">
                                          <p:val>
                                            <p:strVal val="#ppt_w"/>
                                          </p:val>
                                        </p:tav>
                                      </p:tavLst>
                                    </p:anim>
                                    <p:anim calcmode="lin" valueType="num">
                                      <p:cBhvr>
                                        <p:cTn id="30" dur="1000" fill="hold"/>
                                        <p:tgtEl>
                                          <p:spTgt spid="76"/>
                                        </p:tgtEl>
                                        <p:attrNameLst>
                                          <p:attrName>ppt_h</p:attrName>
                                        </p:attrNameLst>
                                      </p:cBhvr>
                                      <p:tavLst>
                                        <p:tav tm="0">
                                          <p:val>
                                            <p:strVal val="#ppt_h"/>
                                          </p:val>
                                        </p:tav>
                                        <p:tav tm="100000">
                                          <p:val>
                                            <p:strVal val="#ppt_h"/>
                                          </p:val>
                                        </p:tav>
                                      </p:tavLst>
                                    </p:anim>
                                    <p:animEffect transition="in" filter="fade">
                                      <p:cBhvr>
                                        <p:cTn id="31" dur="1000"/>
                                        <p:tgtEl>
                                          <p:spTgt spid="76"/>
                                        </p:tgtEl>
                                      </p:cBhvr>
                                    </p:animEffect>
                                  </p:childTnLst>
                                </p:cTn>
                              </p:par>
                              <p:par>
                                <p:cTn id="32" presetID="50" presetClass="entr" presetSubtype="0" decel="100000" fill="hold" nodeType="withEffect">
                                  <p:stCondLst>
                                    <p:cond delay="200"/>
                                  </p:stCondLst>
                                  <p:childTnLst>
                                    <p:set>
                                      <p:cBhvr>
                                        <p:cTn id="33" dur="1" fill="hold">
                                          <p:stCondLst>
                                            <p:cond delay="0"/>
                                          </p:stCondLst>
                                        </p:cTn>
                                        <p:tgtEl>
                                          <p:spTgt spid="79"/>
                                        </p:tgtEl>
                                        <p:attrNameLst>
                                          <p:attrName>style.visibility</p:attrName>
                                        </p:attrNameLst>
                                      </p:cBhvr>
                                      <p:to>
                                        <p:strVal val="visible"/>
                                      </p:to>
                                    </p:set>
                                    <p:anim calcmode="lin" valueType="num">
                                      <p:cBhvr>
                                        <p:cTn id="34" dur="1000" fill="hold"/>
                                        <p:tgtEl>
                                          <p:spTgt spid="79"/>
                                        </p:tgtEl>
                                        <p:attrNameLst>
                                          <p:attrName>ppt_w</p:attrName>
                                        </p:attrNameLst>
                                      </p:cBhvr>
                                      <p:tavLst>
                                        <p:tav tm="0">
                                          <p:val>
                                            <p:strVal val="#ppt_w+.3"/>
                                          </p:val>
                                        </p:tav>
                                        <p:tav tm="100000">
                                          <p:val>
                                            <p:strVal val="#ppt_w"/>
                                          </p:val>
                                        </p:tav>
                                      </p:tavLst>
                                    </p:anim>
                                    <p:anim calcmode="lin" valueType="num">
                                      <p:cBhvr>
                                        <p:cTn id="35" dur="1000" fill="hold"/>
                                        <p:tgtEl>
                                          <p:spTgt spid="79"/>
                                        </p:tgtEl>
                                        <p:attrNameLst>
                                          <p:attrName>ppt_h</p:attrName>
                                        </p:attrNameLst>
                                      </p:cBhvr>
                                      <p:tavLst>
                                        <p:tav tm="0">
                                          <p:val>
                                            <p:strVal val="#ppt_h"/>
                                          </p:val>
                                        </p:tav>
                                        <p:tav tm="100000">
                                          <p:val>
                                            <p:strVal val="#ppt_h"/>
                                          </p:val>
                                        </p:tav>
                                      </p:tavLst>
                                    </p:anim>
                                    <p:animEffect transition="in" filter="fade">
                                      <p:cBhvr>
                                        <p:cTn id="36" dur="1000"/>
                                        <p:tgtEl>
                                          <p:spTgt spid="79"/>
                                        </p:tgtEl>
                                      </p:cBhvr>
                                    </p:animEffect>
                                  </p:childTnLst>
                                </p:cTn>
                              </p:par>
                              <p:par>
                                <p:cTn id="37" presetID="50" presetClass="entr" presetSubtype="0" decel="100000" fill="hold" nodeType="withEffect">
                                  <p:stCondLst>
                                    <p:cond delay="200"/>
                                  </p:stCondLst>
                                  <p:childTnLst>
                                    <p:set>
                                      <p:cBhvr>
                                        <p:cTn id="38" dur="1" fill="hold">
                                          <p:stCondLst>
                                            <p:cond delay="0"/>
                                          </p:stCondLst>
                                        </p:cTn>
                                        <p:tgtEl>
                                          <p:spTgt spid="82"/>
                                        </p:tgtEl>
                                        <p:attrNameLst>
                                          <p:attrName>style.visibility</p:attrName>
                                        </p:attrNameLst>
                                      </p:cBhvr>
                                      <p:to>
                                        <p:strVal val="visible"/>
                                      </p:to>
                                    </p:set>
                                    <p:anim calcmode="lin" valueType="num">
                                      <p:cBhvr>
                                        <p:cTn id="39" dur="1000" fill="hold"/>
                                        <p:tgtEl>
                                          <p:spTgt spid="82"/>
                                        </p:tgtEl>
                                        <p:attrNameLst>
                                          <p:attrName>ppt_w</p:attrName>
                                        </p:attrNameLst>
                                      </p:cBhvr>
                                      <p:tavLst>
                                        <p:tav tm="0">
                                          <p:val>
                                            <p:strVal val="#ppt_w+.3"/>
                                          </p:val>
                                        </p:tav>
                                        <p:tav tm="100000">
                                          <p:val>
                                            <p:strVal val="#ppt_w"/>
                                          </p:val>
                                        </p:tav>
                                      </p:tavLst>
                                    </p:anim>
                                    <p:anim calcmode="lin" valueType="num">
                                      <p:cBhvr>
                                        <p:cTn id="40" dur="1000" fill="hold"/>
                                        <p:tgtEl>
                                          <p:spTgt spid="82"/>
                                        </p:tgtEl>
                                        <p:attrNameLst>
                                          <p:attrName>ppt_h</p:attrName>
                                        </p:attrNameLst>
                                      </p:cBhvr>
                                      <p:tavLst>
                                        <p:tav tm="0">
                                          <p:val>
                                            <p:strVal val="#ppt_h"/>
                                          </p:val>
                                        </p:tav>
                                        <p:tav tm="100000">
                                          <p:val>
                                            <p:strVal val="#ppt_h"/>
                                          </p:val>
                                        </p:tav>
                                      </p:tavLst>
                                    </p:anim>
                                    <p:animEffect transition="in" filter="fade">
                                      <p:cBhvr>
                                        <p:cTn id="41" dur="1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需求分析</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892511" cy="576064"/>
            <a:chOff x="1128969" y="3163443"/>
            <a:chExt cx="1892511"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01</a:t>
              </a:r>
              <a:endParaRPr lang="zh-CN" altLang="en-US" sz="1600" dirty="0">
                <a:latin typeface="Impact" pitchFamily="34" charset="0"/>
              </a:endParaRPr>
            </a:p>
          </p:txBody>
        </p:sp>
        <p:sp>
          <p:nvSpPr>
            <p:cNvPr id="33" name="TextBox 32"/>
            <p:cNvSpPr txBox="1"/>
            <p:nvPr/>
          </p:nvSpPr>
          <p:spPr>
            <a:xfrm>
              <a:off x="1682652" y="3297587"/>
              <a:ext cx="1338828"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优先级排序</a:t>
              </a:r>
              <a:endParaRPr lang="zh-CN" altLang="en-US" sz="1800" dirty="0">
                <a:solidFill>
                  <a:schemeClr val="bg1"/>
                </a:solidFill>
                <a:latin typeface="+mj-lt"/>
                <a:ea typeface="FZLanTingHeiS-EL-GB"/>
              </a:endParaRPr>
            </a:p>
          </p:txBody>
        </p:sp>
      </p:grpSp>
      <p:sp>
        <p:nvSpPr>
          <p:cNvPr id="59" name="TextBox 58"/>
          <p:cNvSpPr txBox="1"/>
          <p:nvPr/>
        </p:nvSpPr>
        <p:spPr>
          <a:xfrm>
            <a:off x="2267744" y="1224504"/>
            <a:ext cx="5688632" cy="1323439"/>
          </a:xfrm>
          <a:prstGeom prst="rect">
            <a:avLst/>
          </a:prstGeom>
          <a:noFill/>
        </p:spPr>
        <p:txBody>
          <a:bodyPr wrap="square" rtlCol="0">
            <a:spAutoFit/>
          </a:bodyPr>
          <a:lstStyle/>
          <a:p>
            <a:pPr marL="0" lvl="1"/>
            <a:r>
              <a:rPr lang="zh-CN" altLang="en-US" sz="1600" b="1" dirty="0" smtClean="0">
                <a:solidFill>
                  <a:schemeClr val="bg1"/>
                </a:solidFill>
              </a:rPr>
              <a:t>在同一个用例，不同用户类可能会对其有不同的需求，或者重视程度，每一个用例对于开发团队也有不同的开发时间与开发风险，那么对于这个用例是否必要以及必要程度就要有所区分，就必须对所有用例进行优先级排序。</a:t>
            </a:r>
            <a:endParaRPr lang="en-US" altLang="zh-CN" sz="1600" b="1" dirty="0" smtClean="0">
              <a:solidFill>
                <a:schemeClr val="bg1"/>
              </a:solidFill>
            </a:endParaRPr>
          </a:p>
          <a:p>
            <a:pPr marL="0" lvl="1"/>
            <a:endParaRPr lang="zh-CN" altLang="zh-CN" sz="1600" b="1" dirty="0">
              <a:solidFill>
                <a:schemeClr val="bg1"/>
              </a:solidFill>
            </a:endParaRPr>
          </a:p>
        </p:txBody>
      </p:sp>
      <p:sp>
        <p:nvSpPr>
          <p:cNvPr id="14" name="TextBox 13"/>
          <p:cNvSpPr txBox="1"/>
          <p:nvPr/>
        </p:nvSpPr>
        <p:spPr>
          <a:xfrm>
            <a:off x="319324" y="2787774"/>
            <a:ext cx="1732396" cy="2062103"/>
          </a:xfrm>
          <a:prstGeom prst="rect">
            <a:avLst/>
          </a:prstGeom>
          <a:noFill/>
        </p:spPr>
        <p:txBody>
          <a:bodyPr wrap="square" rtlCol="0">
            <a:spAutoFit/>
          </a:bodyPr>
          <a:lstStyle/>
          <a:p>
            <a:pPr marL="0" lvl="1"/>
            <a:r>
              <a:rPr lang="zh-CN" altLang="en-US" sz="1600" b="1" dirty="0" smtClean="0">
                <a:solidFill>
                  <a:schemeClr val="bg1"/>
                </a:solidFill>
              </a:rPr>
              <a:t>通过对项目下达者的访谈，用户类用例所占权重为：</a:t>
            </a:r>
            <a:endParaRPr lang="en-US" altLang="zh-CN" sz="1600" b="1" dirty="0" smtClean="0">
              <a:solidFill>
                <a:schemeClr val="bg1"/>
              </a:solidFill>
            </a:endParaRPr>
          </a:p>
          <a:p>
            <a:pPr marL="0" lvl="1"/>
            <a:r>
              <a:rPr lang="zh-CN" altLang="en-US" sz="1600" b="1" dirty="0" smtClean="0">
                <a:solidFill>
                  <a:schemeClr val="bg1"/>
                </a:solidFill>
              </a:rPr>
              <a:t>教师：</a:t>
            </a:r>
            <a:r>
              <a:rPr lang="en-US" altLang="zh-CN" sz="1600" b="1" dirty="0" smtClean="0">
                <a:solidFill>
                  <a:schemeClr val="bg1"/>
                </a:solidFill>
              </a:rPr>
              <a:t>1.0</a:t>
            </a:r>
          </a:p>
          <a:p>
            <a:pPr marL="0" lvl="1"/>
            <a:r>
              <a:rPr lang="zh-CN" altLang="en-US" sz="1600" b="1" dirty="0" smtClean="0">
                <a:solidFill>
                  <a:schemeClr val="bg1"/>
                </a:solidFill>
              </a:rPr>
              <a:t>学生：</a:t>
            </a:r>
            <a:r>
              <a:rPr lang="en-US" altLang="zh-CN" sz="1600" b="1" dirty="0" smtClean="0">
                <a:solidFill>
                  <a:schemeClr val="bg1"/>
                </a:solidFill>
              </a:rPr>
              <a:t>1.0</a:t>
            </a:r>
          </a:p>
          <a:p>
            <a:pPr marL="0" lvl="1"/>
            <a:r>
              <a:rPr lang="zh-CN" altLang="en-US" sz="1600" b="1" dirty="0" smtClean="0">
                <a:solidFill>
                  <a:schemeClr val="bg1"/>
                </a:solidFill>
              </a:rPr>
              <a:t>管理员：</a:t>
            </a:r>
            <a:r>
              <a:rPr lang="en-US" altLang="zh-CN" sz="1600" b="1" dirty="0" smtClean="0">
                <a:solidFill>
                  <a:schemeClr val="bg1"/>
                </a:solidFill>
              </a:rPr>
              <a:t>1.0</a:t>
            </a:r>
          </a:p>
          <a:p>
            <a:pPr marL="0" lvl="1"/>
            <a:r>
              <a:rPr lang="zh-CN" altLang="en-US" sz="1600" b="1" dirty="0" smtClean="0">
                <a:solidFill>
                  <a:schemeClr val="bg1"/>
                </a:solidFill>
              </a:rPr>
              <a:t>游客</a:t>
            </a:r>
            <a:r>
              <a:rPr lang="en-US" altLang="zh-CN" sz="1600" b="1" dirty="0" smtClean="0">
                <a:solidFill>
                  <a:schemeClr val="bg1"/>
                </a:solidFill>
              </a:rPr>
              <a:t>0.2</a:t>
            </a:r>
            <a:endParaRPr lang="zh-CN" altLang="zh-CN" sz="1600" b="1" dirty="0">
              <a:solidFill>
                <a:schemeClr val="bg1"/>
              </a:solidFill>
            </a:endParaRPr>
          </a:p>
        </p:txBody>
      </p:sp>
    </p:spTree>
    <p:extLst>
      <p:ext uri="{BB962C8B-B14F-4D97-AF65-F5344CB8AC3E}">
        <p14:creationId xmlns:p14="http://schemas.microsoft.com/office/powerpoint/2010/main" val="2102341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需求分析</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123343" cy="576064"/>
            <a:chOff x="1128969" y="3163443"/>
            <a:chExt cx="2123343"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02</a:t>
              </a:r>
              <a:endParaRPr lang="zh-CN" altLang="en-US" sz="1600" dirty="0">
                <a:latin typeface="Impact" pitchFamily="34" charset="0"/>
              </a:endParaRPr>
            </a:p>
          </p:txBody>
        </p:sp>
        <p:sp>
          <p:nvSpPr>
            <p:cNvPr id="33" name="TextBox 32"/>
            <p:cNvSpPr txBox="1"/>
            <p:nvPr/>
          </p:nvSpPr>
          <p:spPr>
            <a:xfrm>
              <a:off x="1682652" y="3297587"/>
              <a:ext cx="1569660"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说明和优先级</a:t>
              </a:r>
              <a:endParaRPr lang="zh-CN" altLang="en-US" sz="1800" dirty="0">
                <a:solidFill>
                  <a:schemeClr val="bg1"/>
                </a:solidFill>
                <a:latin typeface="+mj-lt"/>
                <a:ea typeface="FZLanTingHeiS-EL-GB"/>
              </a:endParaRPr>
            </a:p>
          </p:txBody>
        </p:sp>
      </p:grpSp>
      <p:sp>
        <p:nvSpPr>
          <p:cNvPr id="59" name="TextBox 58"/>
          <p:cNvSpPr txBox="1"/>
          <p:nvPr/>
        </p:nvSpPr>
        <p:spPr>
          <a:xfrm>
            <a:off x="2483768" y="1111627"/>
            <a:ext cx="6336704" cy="4278094"/>
          </a:xfrm>
          <a:prstGeom prst="rect">
            <a:avLst/>
          </a:prstGeom>
          <a:noFill/>
        </p:spPr>
        <p:txBody>
          <a:bodyPr wrap="square" rtlCol="0">
            <a:spAutoFit/>
          </a:bodyPr>
          <a:lstStyle/>
          <a:p>
            <a:r>
              <a:rPr lang="zh-CN" altLang="zh-CN" sz="1600" b="1" dirty="0">
                <a:solidFill>
                  <a:schemeClr val="bg1"/>
                </a:solidFill>
              </a:rPr>
              <a:t>说明：</a:t>
            </a:r>
          </a:p>
          <a:p>
            <a:r>
              <a:rPr lang="en-US" altLang="zh-CN" sz="1600" b="1" dirty="0">
                <a:solidFill>
                  <a:schemeClr val="bg1"/>
                </a:solidFill>
              </a:rPr>
              <a:t>1</a:t>
            </a:r>
            <a:r>
              <a:rPr lang="zh-CN" altLang="zh-CN" sz="1600" b="1" dirty="0">
                <a:solidFill>
                  <a:schemeClr val="bg1"/>
                </a:solidFill>
              </a:rPr>
              <a:t>、参与优先级打分的用户代表主要有：游客代表（何海）、教师代表（杨枨老师）、管理员代表（李泽龙）、学生代表（葛倍良）、开发者代表（黄鹏羽）。</a:t>
            </a:r>
          </a:p>
          <a:p>
            <a:r>
              <a:rPr lang="en-US" altLang="zh-CN" sz="1600" b="1" dirty="0">
                <a:solidFill>
                  <a:schemeClr val="bg1"/>
                </a:solidFill>
              </a:rPr>
              <a:t>2</a:t>
            </a:r>
            <a:r>
              <a:rPr lang="zh-CN" altLang="zh-CN" sz="1600" b="1" dirty="0">
                <a:solidFill>
                  <a:schemeClr val="bg1"/>
                </a:solidFill>
              </a:rPr>
              <a:t>、用户代表负责为用例的总价值、相对收益、相对损失部分打分，开发者代表（黄鹏羽）负责为用例的相对风险、相对费用打分，权重比例由项目下达者（杨枨老师）提出。</a:t>
            </a:r>
          </a:p>
          <a:p>
            <a:r>
              <a:rPr lang="en-US" altLang="zh-CN" sz="1600" b="1" dirty="0">
                <a:solidFill>
                  <a:schemeClr val="bg1"/>
                </a:solidFill>
              </a:rPr>
              <a:t>3</a:t>
            </a:r>
            <a:r>
              <a:rPr lang="zh-CN" altLang="zh-CN" sz="1600" b="1" dirty="0">
                <a:solidFill>
                  <a:schemeClr val="bg1"/>
                </a:solidFill>
              </a:rPr>
              <a:t>、利益表示“如果实现，给用户带来的利益”；损失表示“如果不实现，给用户带来的损失”；风险表示“如果实现，存在的技术风险”；费用表示“如果实现，需要产生的费用”；权重比例是各个用户分类在最后评分时的加权值。</a:t>
            </a:r>
          </a:p>
          <a:p>
            <a:r>
              <a:rPr lang="en-US" altLang="zh-CN" sz="1600" b="1" dirty="0">
                <a:solidFill>
                  <a:schemeClr val="bg1"/>
                </a:solidFill>
              </a:rPr>
              <a:t>4</a:t>
            </a:r>
            <a:r>
              <a:rPr lang="zh-CN" altLang="zh-CN" sz="1600" b="1" dirty="0">
                <a:solidFill>
                  <a:schemeClr val="bg1"/>
                </a:solidFill>
              </a:rPr>
              <a:t>、优先级采用</a:t>
            </a:r>
            <a:r>
              <a:rPr lang="en-US" altLang="zh-CN" sz="1600" b="1" dirty="0">
                <a:solidFill>
                  <a:schemeClr val="bg1"/>
                </a:solidFill>
              </a:rPr>
              <a:t>QFD</a:t>
            </a:r>
            <a:r>
              <a:rPr lang="zh-CN" altLang="zh-CN" sz="1600" b="1" dirty="0">
                <a:solidFill>
                  <a:schemeClr val="bg1"/>
                </a:solidFill>
              </a:rPr>
              <a:t>算法。公式：优先级</a:t>
            </a:r>
            <a:r>
              <a:rPr lang="en-US" altLang="zh-CN" sz="1600" b="1" dirty="0">
                <a:solidFill>
                  <a:schemeClr val="bg1"/>
                </a:solidFill>
              </a:rPr>
              <a:t>=</a:t>
            </a:r>
            <a:r>
              <a:rPr lang="zh-CN" altLang="zh-CN" sz="1600" b="1" dirty="0">
                <a:solidFill>
                  <a:schemeClr val="bg1"/>
                </a:solidFill>
              </a:rPr>
              <a:t>（</a:t>
            </a:r>
            <a:r>
              <a:rPr lang="en-US" altLang="zh-CN" sz="1600" b="1" dirty="0">
                <a:solidFill>
                  <a:schemeClr val="bg1"/>
                </a:solidFill>
              </a:rPr>
              <a:t>6*</a:t>
            </a:r>
            <a:r>
              <a:rPr lang="zh-CN" altLang="zh-CN" sz="1600" b="1" dirty="0">
                <a:solidFill>
                  <a:schemeClr val="bg1"/>
                </a:solidFill>
              </a:rPr>
              <a:t>利益</a:t>
            </a:r>
            <a:r>
              <a:rPr lang="en-US" altLang="zh-CN" sz="1600" b="1" dirty="0">
                <a:solidFill>
                  <a:schemeClr val="bg1"/>
                </a:solidFill>
              </a:rPr>
              <a:t>+4*</a:t>
            </a:r>
            <a:r>
              <a:rPr lang="zh-CN" altLang="zh-CN" sz="1600" b="1" dirty="0">
                <a:solidFill>
                  <a:schemeClr val="bg1"/>
                </a:solidFill>
              </a:rPr>
              <a:t>损失）</a:t>
            </a:r>
            <a:r>
              <a:rPr lang="en-US" altLang="zh-CN" sz="1600" b="1" dirty="0">
                <a:solidFill>
                  <a:schemeClr val="bg1"/>
                </a:solidFill>
              </a:rPr>
              <a:t>/</a:t>
            </a:r>
            <a:r>
              <a:rPr lang="zh-CN" altLang="zh-CN" sz="1600" b="1" dirty="0">
                <a:solidFill>
                  <a:schemeClr val="bg1"/>
                </a:solidFill>
              </a:rPr>
              <a:t>（</a:t>
            </a:r>
            <a:r>
              <a:rPr lang="en-US" altLang="zh-CN" sz="1600" b="1" dirty="0">
                <a:solidFill>
                  <a:schemeClr val="bg1"/>
                </a:solidFill>
              </a:rPr>
              <a:t>5*</a:t>
            </a:r>
            <a:r>
              <a:rPr lang="zh-CN" altLang="zh-CN" sz="1600" b="1" dirty="0">
                <a:solidFill>
                  <a:schemeClr val="bg1"/>
                </a:solidFill>
              </a:rPr>
              <a:t>风险</a:t>
            </a:r>
            <a:r>
              <a:rPr lang="en-US" altLang="zh-CN" sz="1600" b="1" dirty="0">
                <a:solidFill>
                  <a:schemeClr val="bg1"/>
                </a:solidFill>
              </a:rPr>
              <a:t>+5*</a:t>
            </a:r>
            <a:r>
              <a:rPr lang="zh-CN" altLang="zh-CN" sz="1600" b="1" dirty="0">
                <a:solidFill>
                  <a:schemeClr val="bg1"/>
                </a:solidFill>
              </a:rPr>
              <a:t>费用）</a:t>
            </a:r>
            <a:r>
              <a:rPr lang="en-US" altLang="zh-CN" sz="1600" b="1" dirty="0">
                <a:solidFill>
                  <a:schemeClr val="bg1"/>
                </a:solidFill>
              </a:rPr>
              <a:t>*</a:t>
            </a:r>
            <a:r>
              <a:rPr lang="zh-CN" altLang="zh-CN" sz="1600" b="1" dirty="0">
                <a:solidFill>
                  <a:schemeClr val="bg1"/>
                </a:solidFill>
              </a:rPr>
              <a:t>权重比例（</a:t>
            </a:r>
            <a:r>
              <a:rPr lang="zh-CN" altLang="zh-CN" sz="1600" b="1" dirty="0" smtClean="0">
                <a:solidFill>
                  <a:schemeClr val="bg1"/>
                </a:solidFill>
              </a:rPr>
              <a:t>教师</a:t>
            </a:r>
            <a:r>
              <a:rPr lang="en-US" altLang="zh-CN" sz="1600" b="1" dirty="0" smtClean="0">
                <a:solidFill>
                  <a:schemeClr val="bg1"/>
                </a:solidFill>
              </a:rPr>
              <a:t>1</a:t>
            </a:r>
            <a:r>
              <a:rPr lang="zh-CN" altLang="zh-CN" sz="1600" b="1" dirty="0" smtClean="0">
                <a:solidFill>
                  <a:schemeClr val="bg1"/>
                </a:solidFill>
              </a:rPr>
              <a:t>、管理员</a:t>
            </a:r>
            <a:r>
              <a:rPr lang="en-US" altLang="zh-CN" sz="1600" b="1" dirty="0" smtClean="0">
                <a:solidFill>
                  <a:schemeClr val="bg1"/>
                </a:solidFill>
              </a:rPr>
              <a:t>1</a:t>
            </a:r>
            <a:r>
              <a:rPr lang="zh-CN" altLang="zh-CN" sz="1600" b="1" dirty="0" smtClean="0">
                <a:solidFill>
                  <a:schemeClr val="bg1"/>
                </a:solidFill>
              </a:rPr>
              <a:t>、</a:t>
            </a:r>
            <a:r>
              <a:rPr lang="zh-CN" altLang="zh-CN" sz="1600" b="1" dirty="0">
                <a:solidFill>
                  <a:schemeClr val="bg1"/>
                </a:solidFill>
              </a:rPr>
              <a:t>学生为</a:t>
            </a:r>
            <a:r>
              <a:rPr lang="en-US" altLang="zh-CN" sz="1600" b="1" dirty="0">
                <a:solidFill>
                  <a:schemeClr val="bg1"/>
                </a:solidFill>
              </a:rPr>
              <a:t>1</a:t>
            </a:r>
            <a:r>
              <a:rPr lang="zh-CN" altLang="zh-CN" sz="1600" b="1" dirty="0">
                <a:solidFill>
                  <a:schemeClr val="bg1"/>
                </a:solidFill>
              </a:rPr>
              <a:t>，游客为</a:t>
            </a:r>
            <a:r>
              <a:rPr lang="en-US" altLang="zh-CN" sz="1600" b="1" dirty="0" smtClean="0">
                <a:solidFill>
                  <a:schemeClr val="bg1"/>
                </a:solidFill>
              </a:rPr>
              <a:t>0.2</a:t>
            </a:r>
            <a:r>
              <a:rPr lang="zh-CN" altLang="zh-CN" sz="1600" b="1" dirty="0" smtClean="0">
                <a:solidFill>
                  <a:schemeClr val="bg1"/>
                </a:solidFill>
              </a:rPr>
              <a:t>）</a:t>
            </a:r>
            <a:r>
              <a:rPr lang="zh-CN" altLang="zh-CN" sz="1600" b="1" dirty="0">
                <a:solidFill>
                  <a:schemeClr val="bg1"/>
                </a:solidFill>
              </a:rPr>
              <a:t>。</a:t>
            </a:r>
          </a:p>
          <a:p>
            <a:r>
              <a:rPr lang="en-US" altLang="zh-CN" sz="1600" b="1" dirty="0">
                <a:solidFill>
                  <a:schemeClr val="bg1"/>
                </a:solidFill>
              </a:rPr>
              <a:t>5</a:t>
            </a:r>
            <a:r>
              <a:rPr lang="zh-CN" altLang="zh-CN" sz="1600" b="1" dirty="0">
                <a:solidFill>
                  <a:schemeClr val="bg1"/>
                </a:solidFill>
              </a:rPr>
              <a:t>、本次开发建议优先级为</a:t>
            </a:r>
            <a:r>
              <a:rPr lang="en-US" altLang="zh-CN" sz="1600" b="1" dirty="0">
                <a:solidFill>
                  <a:schemeClr val="bg1"/>
                </a:solidFill>
              </a:rPr>
              <a:t>1.00</a:t>
            </a:r>
            <a:r>
              <a:rPr lang="zh-CN" altLang="zh-CN" sz="1600" b="1" dirty="0">
                <a:solidFill>
                  <a:schemeClr val="bg1"/>
                </a:solidFill>
              </a:rPr>
              <a:t>以上（包括</a:t>
            </a:r>
            <a:r>
              <a:rPr lang="en-US" altLang="zh-CN" sz="1600" b="1" dirty="0">
                <a:solidFill>
                  <a:schemeClr val="bg1"/>
                </a:solidFill>
              </a:rPr>
              <a:t>1.00</a:t>
            </a:r>
            <a:r>
              <a:rPr lang="zh-CN" altLang="zh-CN" sz="1600" b="1" dirty="0">
                <a:solidFill>
                  <a:schemeClr val="bg1"/>
                </a:solidFill>
              </a:rPr>
              <a:t>）的必须实现；若优先级低于</a:t>
            </a:r>
            <a:r>
              <a:rPr lang="en-US" altLang="zh-CN" sz="1600" b="1" dirty="0">
                <a:solidFill>
                  <a:schemeClr val="bg1"/>
                </a:solidFill>
              </a:rPr>
              <a:t>1.00</a:t>
            </a:r>
            <a:r>
              <a:rPr lang="zh-CN" altLang="zh-CN" sz="1600" b="1" dirty="0">
                <a:solidFill>
                  <a:schemeClr val="bg1"/>
                </a:solidFill>
              </a:rPr>
              <a:t>，可根据开发进度选择实现</a:t>
            </a:r>
            <a:r>
              <a:rPr lang="zh-CN" altLang="zh-CN" sz="1600" b="1" dirty="0" smtClean="0">
                <a:solidFill>
                  <a:schemeClr val="bg1"/>
                </a:solidFill>
              </a:rPr>
              <a:t>。</a:t>
            </a:r>
            <a:endParaRPr lang="en-US" altLang="zh-CN" sz="1600" b="1" dirty="0" smtClean="0">
              <a:solidFill>
                <a:schemeClr val="bg1"/>
              </a:solidFill>
            </a:endParaRPr>
          </a:p>
          <a:p>
            <a:r>
              <a:rPr lang="zh-CN" altLang="en-US" sz="1600" b="1" dirty="0">
                <a:solidFill>
                  <a:schemeClr val="bg1"/>
                </a:solidFill>
              </a:rPr>
              <a:t>这</a:t>
            </a:r>
            <a:r>
              <a:rPr lang="zh-CN" altLang="en-US" sz="1600" b="1" dirty="0" smtClean="0">
                <a:solidFill>
                  <a:schemeClr val="bg1"/>
                </a:solidFill>
              </a:rPr>
              <a:t>是一种明确而严谨的算法</a:t>
            </a:r>
            <a:r>
              <a:rPr lang="en-US" altLang="zh-CN" sz="1600" b="1" dirty="0" smtClean="0">
                <a:solidFill>
                  <a:schemeClr val="bg1"/>
                </a:solidFill>
              </a:rPr>
              <a:t>!!! </a:t>
            </a:r>
            <a:endParaRPr lang="zh-CN" altLang="zh-CN" sz="1600" b="1" dirty="0">
              <a:solidFill>
                <a:schemeClr val="bg1"/>
              </a:solidFill>
            </a:endParaRPr>
          </a:p>
          <a:p>
            <a:pPr marL="0" lvl="1"/>
            <a:endParaRPr lang="zh-CN" altLang="zh-CN" sz="1600" b="1" dirty="0">
              <a:solidFill>
                <a:schemeClr val="bg1"/>
              </a:solidFill>
            </a:endParaRPr>
          </a:p>
        </p:txBody>
      </p:sp>
    </p:spTree>
    <p:extLst>
      <p:ext uri="{BB962C8B-B14F-4D97-AF65-F5344CB8AC3E}">
        <p14:creationId xmlns:p14="http://schemas.microsoft.com/office/powerpoint/2010/main" val="3997897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需求分析</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TextBox 58"/>
          <p:cNvSpPr txBox="1"/>
          <p:nvPr/>
        </p:nvSpPr>
        <p:spPr>
          <a:xfrm>
            <a:off x="1619672" y="940883"/>
            <a:ext cx="6336704" cy="338554"/>
          </a:xfrm>
          <a:prstGeom prst="rect">
            <a:avLst/>
          </a:prstGeom>
          <a:noFill/>
        </p:spPr>
        <p:txBody>
          <a:bodyPr wrap="square" rtlCol="0">
            <a:spAutoFit/>
          </a:bodyPr>
          <a:lstStyle/>
          <a:p>
            <a:pPr marL="0" lvl="1"/>
            <a:r>
              <a:rPr lang="zh-CN" altLang="en-US" sz="1600" b="1" dirty="0" smtClean="0">
                <a:solidFill>
                  <a:schemeClr val="bg1"/>
                </a:solidFill>
              </a:rPr>
              <a:t>我们将以邮件的形式发送用例评分表给相应的用户代表并获得反馈</a:t>
            </a:r>
            <a:endParaRPr lang="zh-CN" altLang="zh-CN" sz="1600" b="1" dirty="0">
              <a:solidFill>
                <a:schemeClr val="bg1"/>
              </a:solidFill>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8969" y="1707654"/>
            <a:ext cx="6940550"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558800"/>
            <a:ext cx="3898900" cy="458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421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43"/>
                                        </p:tgtEl>
                                        <p:attrNameLst>
                                          <p:attrName>style.visibility</p:attrName>
                                        </p:attrNameLst>
                                      </p:cBhvr>
                                      <p:to>
                                        <p:strVal val="visible"/>
                                      </p:to>
                                    </p:set>
                                    <p:animEffect transition="in" filter="fade">
                                      <p:cBhvr>
                                        <p:cTn id="12" dur="500"/>
                                        <p:tgtEl>
                                          <p:spTgt spid="10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需求分析</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9333" y="555526"/>
            <a:ext cx="6451600" cy="439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60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animEffect transition="in" filter="fade">
                                      <p:cBhvr>
                                        <p:cTn id="7" dur="500"/>
                                        <p:tgtEl>
                                          <p:spTgt spid="1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需求分析</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354176" cy="576064"/>
            <a:chOff x="1128969" y="3163443"/>
            <a:chExt cx="2354176"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03</a:t>
              </a:r>
              <a:endParaRPr lang="zh-CN" altLang="en-US" sz="1600" dirty="0">
                <a:latin typeface="Impact" pitchFamily="34" charset="0"/>
              </a:endParaRPr>
            </a:p>
          </p:txBody>
        </p:sp>
        <p:sp>
          <p:nvSpPr>
            <p:cNvPr id="33" name="TextBox 32"/>
            <p:cNvSpPr txBox="1"/>
            <p:nvPr/>
          </p:nvSpPr>
          <p:spPr>
            <a:xfrm>
              <a:off x="1682652" y="3297587"/>
              <a:ext cx="1800493"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需求可行性分析</a:t>
              </a:r>
              <a:endParaRPr lang="zh-CN" altLang="en-US" sz="1800" dirty="0">
                <a:solidFill>
                  <a:schemeClr val="bg1"/>
                </a:solidFill>
                <a:latin typeface="+mj-lt"/>
                <a:ea typeface="FZLanTingHeiS-EL-GB"/>
              </a:endParaRPr>
            </a:p>
          </p:txBody>
        </p:sp>
      </p:grpSp>
      <p:sp>
        <p:nvSpPr>
          <p:cNvPr id="59" name="TextBox 58"/>
          <p:cNvSpPr txBox="1"/>
          <p:nvPr/>
        </p:nvSpPr>
        <p:spPr>
          <a:xfrm>
            <a:off x="856808" y="1635646"/>
            <a:ext cx="5688632" cy="584775"/>
          </a:xfrm>
          <a:prstGeom prst="rect">
            <a:avLst/>
          </a:prstGeom>
          <a:noFill/>
        </p:spPr>
        <p:txBody>
          <a:bodyPr wrap="square" rtlCol="0">
            <a:spAutoFit/>
          </a:bodyPr>
          <a:lstStyle/>
          <a:p>
            <a:pPr marL="0" lvl="1"/>
            <a:r>
              <a:rPr lang="zh-CN" altLang="en-US" sz="1600" b="1" dirty="0" smtClean="0">
                <a:solidFill>
                  <a:schemeClr val="bg1"/>
                </a:solidFill>
              </a:rPr>
              <a:t>对于用户所提出的需求，并不是每一项需求都可行，我们在小组会议时会对每一条需求进行讨论，但</a:t>
            </a:r>
            <a:endParaRPr lang="zh-CN" altLang="zh-CN" sz="1600" b="1" dirty="0">
              <a:solidFill>
                <a:schemeClr val="bg1"/>
              </a:solidFill>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1352058"/>
            <a:ext cx="4019959" cy="3062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403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66"/>
                                        </p:tgtEl>
                                        <p:attrNameLst>
                                          <p:attrName>style.visibility</p:attrName>
                                        </p:attrNameLst>
                                      </p:cBhvr>
                                      <p:to>
                                        <p:strVal val="visible"/>
                                      </p:to>
                                    </p:set>
                                    <p:animEffect transition="in" filter="fade">
                                      <p:cBhvr>
                                        <p:cTn id="17"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需求分析</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545493" cy="576064"/>
            <a:chOff x="1128969" y="3163443"/>
            <a:chExt cx="1545493"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04</a:t>
              </a:r>
              <a:endParaRPr lang="zh-CN" altLang="en-US" sz="1600" dirty="0">
                <a:latin typeface="Impact" pitchFamily="34" charset="0"/>
              </a:endParaRPr>
            </a:p>
          </p:txBody>
        </p:sp>
        <p:sp>
          <p:nvSpPr>
            <p:cNvPr id="33" name="TextBox 32"/>
            <p:cNvSpPr txBox="1"/>
            <p:nvPr/>
          </p:nvSpPr>
          <p:spPr>
            <a:xfrm>
              <a:off x="1682652" y="3297587"/>
              <a:ext cx="991810" cy="369332"/>
            </a:xfrm>
            <a:prstGeom prst="rect">
              <a:avLst/>
            </a:prstGeom>
            <a:noFill/>
          </p:spPr>
          <p:txBody>
            <a:bodyPr wrap="none" rtlCol="0">
              <a:spAutoFit/>
            </a:bodyPr>
            <a:lstStyle/>
            <a:p>
              <a:r>
                <a:rPr lang="en-US" altLang="zh-CN" sz="1800" dirty="0" smtClean="0">
                  <a:solidFill>
                    <a:schemeClr val="bg1"/>
                  </a:solidFill>
                  <a:latin typeface="+mj-lt"/>
                  <a:ea typeface="FZLanTingHeiS-EL-GB"/>
                </a:rPr>
                <a:t>JAD</a:t>
              </a:r>
              <a:r>
                <a:rPr lang="zh-CN" altLang="en-US" sz="1800" dirty="0" smtClean="0">
                  <a:solidFill>
                    <a:schemeClr val="bg1"/>
                  </a:solidFill>
                  <a:latin typeface="+mj-lt"/>
                  <a:ea typeface="FZLanTingHeiS-EL-GB"/>
                </a:rPr>
                <a:t>会议</a:t>
              </a:r>
              <a:endParaRPr lang="zh-CN" altLang="en-US" sz="1800" dirty="0">
                <a:solidFill>
                  <a:schemeClr val="bg1"/>
                </a:solidFill>
                <a:latin typeface="+mj-lt"/>
                <a:ea typeface="FZLanTingHeiS-EL-GB"/>
              </a:endParaRPr>
            </a:p>
          </p:txBody>
        </p:sp>
      </p:grpSp>
      <p:sp>
        <p:nvSpPr>
          <p:cNvPr id="59" name="TextBox 58"/>
          <p:cNvSpPr txBox="1"/>
          <p:nvPr/>
        </p:nvSpPr>
        <p:spPr>
          <a:xfrm>
            <a:off x="2267744" y="1224504"/>
            <a:ext cx="5688632" cy="1323439"/>
          </a:xfrm>
          <a:prstGeom prst="rect">
            <a:avLst/>
          </a:prstGeom>
          <a:noFill/>
        </p:spPr>
        <p:txBody>
          <a:bodyPr wrap="square" rtlCol="0">
            <a:spAutoFit/>
          </a:bodyPr>
          <a:lstStyle/>
          <a:p>
            <a:pPr marL="0" lvl="1"/>
            <a:r>
              <a:rPr lang="zh-CN" altLang="en-US" sz="1600" b="1" dirty="0" smtClean="0">
                <a:solidFill>
                  <a:schemeClr val="bg1"/>
                </a:solidFill>
              </a:rPr>
              <a:t>在获取完所有需求之后，那么进行一个所有用户代表都到场的</a:t>
            </a:r>
            <a:r>
              <a:rPr lang="en-US" altLang="zh-CN" sz="1600" b="1" dirty="0" smtClean="0">
                <a:solidFill>
                  <a:schemeClr val="bg1"/>
                </a:solidFill>
              </a:rPr>
              <a:t>JAD</a:t>
            </a:r>
            <a:r>
              <a:rPr lang="zh-CN" altLang="en-US" sz="1600" b="1" dirty="0" smtClean="0">
                <a:solidFill>
                  <a:schemeClr val="bg1"/>
                </a:solidFill>
              </a:rPr>
              <a:t>会议就尤为重要，这不但是对已有需求的一个反复确认的过程，也大大提升了开发团队的开发效率。加深了用户之间以及用户于项目团队之间的联系。本小组于</a:t>
            </a:r>
            <a:r>
              <a:rPr lang="en-US" altLang="zh-CN" sz="1600" b="1" dirty="0" smtClean="0">
                <a:solidFill>
                  <a:schemeClr val="bg1"/>
                </a:solidFill>
              </a:rPr>
              <a:t>2017.12.13</a:t>
            </a:r>
            <a:r>
              <a:rPr lang="zh-CN" altLang="en-US" sz="1600" b="1" dirty="0" smtClean="0">
                <a:solidFill>
                  <a:schemeClr val="bg1"/>
                </a:solidFill>
              </a:rPr>
              <a:t>日晚</a:t>
            </a:r>
            <a:r>
              <a:rPr lang="en-US" altLang="zh-CN" sz="1600" b="1" dirty="0" smtClean="0">
                <a:solidFill>
                  <a:schemeClr val="bg1"/>
                </a:solidFill>
              </a:rPr>
              <a:t>6</a:t>
            </a:r>
            <a:r>
              <a:rPr lang="zh-CN" altLang="en-US" sz="1600" b="1" dirty="0" smtClean="0">
                <a:solidFill>
                  <a:schemeClr val="bg1"/>
                </a:solidFill>
              </a:rPr>
              <a:t>：</a:t>
            </a:r>
            <a:r>
              <a:rPr lang="en-US" altLang="zh-CN" sz="1600" b="1" dirty="0" smtClean="0">
                <a:solidFill>
                  <a:schemeClr val="bg1"/>
                </a:solidFill>
              </a:rPr>
              <a:t>30</a:t>
            </a:r>
            <a:r>
              <a:rPr lang="zh-CN" altLang="en-US" sz="1600" b="1" dirty="0" smtClean="0">
                <a:solidFill>
                  <a:schemeClr val="bg1"/>
                </a:solidFill>
              </a:rPr>
              <a:t>在理四</a:t>
            </a:r>
            <a:r>
              <a:rPr lang="en-US" altLang="zh-CN" sz="1600" b="1" dirty="0" smtClean="0">
                <a:solidFill>
                  <a:schemeClr val="bg1"/>
                </a:solidFill>
              </a:rPr>
              <a:t>504</a:t>
            </a:r>
            <a:r>
              <a:rPr lang="zh-CN" altLang="en-US" sz="1600" b="1" dirty="0" smtClean="0">
                <a:solidFill>
                  <a:schemeClr val="bg1"/>
                </a:solidFill>
              </a:rPr>
              <a:t>召开了</a:t>
            </a:r>
            <a:r>
              <a:rPr lang="en-US" altLang="zh-CN" sz="1600" b="1" dirty="0" smtClean="0">
                <a:solidFill>
                  <a:schemeClr val="bg1"/>
                </a:solidFill>
              </a:rPr>
              <a:t>JAD</a:t>
            </a:r>
            <a:r>
              <a:rPr lang="zh-CN" altLang="en-US" sz="1600" b="1" dirty="0" smtClean="0">
                <a:solidFill>
                  <a:schemeClr val="bg1"/>
                </a:solidFill>
              </a:rPr>
              <a:t>会议。</a:t>
            </a:r>
            <a:endParaRPr lang="zh-CN" altLang="zh-CN" sz="1600" b="1" dirty="0">
              <a:solidFill>
                <a:schemeClr val="bg1"/>
              </a:solidFill>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037" y="2799057"/>
            <a:ext cx="7019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5715" y="861088"/>
            <a:ext cx="5112568" cy="4187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9930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91"/>
                                        </p:tgtEl>
                                        <p:attrNameLst>
                                          <p:attrName>style.visibility</p:attrName>
                                        </p:attrNameLst>
                                      </p:cBhvr>
                                      <p:to>
                                        <p:strVal val="visible"/>
                                      </p:to>
                                    </p:set>
                                    <p:animEffect transition="in" filter="fade">
                                      <p:cBhvr>
                                        <p:cTn id="17" dur="500"/>
                                        <p:tgtEl>
                                          <p:spTgt spid="12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44687" y="280194"/>
            <a:ext cx="958917" cy="400110"/>
          </a:xfrm>
          <a:prstGeom prst="rect">
            <a:avLst/>
          </a:prstGeom>
        </p:spPr>
        <p:txBody>
          <a:bodyPr wrap="none">
            <a:spAutoFit/>
          </a:bodyPr>
          <a:lstStyle/>
          <a:p>
            <a:pPr lvl="0" algn="ctr" defTabSz="914400"/>
            <a:r>
              <a:rPr lang="zh-CN" altLang="en-US" sz="2000" b="1" dirty="0" smtClean="0">
                <a:solidFill>
                  <a:schemeClr val="bg1"/>
                </a:solidFill>
              </a:rPr>
              <a:t>目录：</a:t>
            </a:r>
            <a:endParaRPr lang="zh-CN" altLang="en-US" sz="2000" b="1" dirty="0">
              <a:solidFill>
                <a:schemeClr val="bg1"/>
              </a:solidFill>
            </a:endParaRPr>
          </a:p>
        </p:txBody>
      </p:sp>
      <p:sp>
        <p:nvSpPr>
          <p:cNvPr id="37" name="六边形 22"/>
          <p:cNvSpPr/>
          <p:nvPr/>
        </p:nvSpPr>
        <p:spPr>
          <a:xfrm>
            <a:off x="2680219" y="1411884"/>
            <a:ext cx="4351443" cy="576064"/>
          </a:xfrm>
          <a:custGeom>
            <a:avLst/>
            <a:gdLst/>
            <a:ahLst/>
            <a:cxnLst/>
            <a:rect l="l" t="t" r="r" b="b"/>
            <a:pathLst>
              <a:path w="3960440" h="576064">
                <a:moveTo>
                  <a:pt x="0" y="0"/>
                </a:moveTo>
                <a:lnTo>
                  <a:pt x="3816424" y="0"/>
                </a:lnTo>
                <a:lnTo>
                  <a:pt x="3960440" y="288032"/>
                </a:lnTo>
                <a:lnTo>
                  <a:pt x="3816424" y="576064"/>
                </a:lnTo>
                <a:lnTo>
                  <a:pt x="0" y="576064"/>
                </a:lnTo>
                <a:lnTo>
                  <a:pt x="144016" y="28803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2400" dirty="0" smtClean="0">
                <a:solidFill>
                  <a:schemeClr val="tx1">
                    <a:lumMod val="95000"/>
                    <a:lumOff val="5000"/>
                    <a:alpha val="50000"/>
                  </a:schemeClr>
                </a:solidFill>
                <a:effectLst>
                  <a:outerShdw blurRad="38100" dist="38100" dir="2700000" algn="tl">
                    <a:srgbClr val="000000">
                      <a:alpha val="43137"/>
                    </a:srgbClr>
                  </a:outerShdw>
                </a:effectLst>
              </a:rPr>
              <a:t>需求确认</a:t>
            </a:r>
            <a:endParaRPr lang="zh-CN" altLang="en-US" sz="2400" dirty="0">
              <a:solidFill>
                <a:schemeClr val="tx1">
                  <a:lumMod val="95000"/>
                  <a:lumOff val="5000"/>
                  <a:alpha val="50000"/>
                </a:schemeClr>
              </a:solidFill>
              <a:effectLst>
                <a:outerShdw blurRad="38100" dist="38100" dir="2700000" algn="tl">
                  <a:srgbClr val="000000">
                    <a:alpha val="43137"/>
                  </a:srgbClr>
                </a:outerShdw>
              </a:effectLst>
            </a:endParaRPr>
          </a:p>
        </p:txBody>
      </p:sp>
      <p:sp>
        <p:nvSpPr>
          <p:cNvPr id="38" name="六边形 22"/>
          <p:cNvSpPr/>
          <p:nvPr/>
        </p:nvSpPr>
        <p:spPr>
          <a:xfrm>
            <a:off x="2689351" y="2211331"/>
            <a:ext cx="4351443" cy="576064"/>
          </a:xfrm>
          <a:custGeom>
            <a:avLst/>
            <a:gdLst/>
            <a:ahLst/>
            <a:cxnLst/>
            <a:rect l="l" t="t" r="r" b="b"/>
            <a:pathLst>
              <a:path w="3960440" h="576064">
                <a:moveTo>
                  <a:pt x="0" y="0"/>
                </a:moveTo>
                <a:lnTo>
                  <a:pt x="3816424" y="0"/>
                </a:lnTo>
                <a:lnTo>
                  <a:pt x="3960440" y="288032"/>
                </a:lnTo>
                <a:lnTo>
                  <a:pt x="3816424" y="576064"/>
                </a:lnTo>
                <a:lnTo>
                  <a:pt x="0" y="576064"/>
                </a:lnTo>
                <a:lnTo>
                  <a:pt x="144016" y="28803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400" dirty="0">
                <a:solidFill>
                  <a:schemeClr val="bg1">
                    <a:alpha val="50000"/>
                  </a:schemeClr>
                </a:solidFill>
                <a:effectLst>
                  <a:outerShdw blurRad="38100" dist="38100" dir="2700000" algn="tl">
                    <a:srgbClr val="000000">
                      <a:alpha val="43137"/>
                    </a:srgbClr>
                  </a:outerShdw>
                </a:effectLst>
              </a:rPr>
              <a:t> </a:t>
            </a:r>
            <a:r>
              <a:rPr lang="zh-CN" altLang="en-US" sz="2400" dirty="0" smtClean="0">
                <a:solidFill>
                  <a:schemeClr val="tx1">
                    <a:lumMod val="95000"/>
                    <a:lumOff val="5000"/>
                    <a:alpha val="50000"/>
                  </a:schemeClr>
                </a:solidFill>
                <a:effectLst>
                  <a:outerShdw blurRad="38100" dist="38100" dir="2700000" algn="tl">
                    <a:srgbClr val="000000">
                      <a:alpha val="43137"/>
                    </a:srgbClr>
                  </a:outerShdw>
                </a:effectLst>
              </a:rPr>
              <a:t>需求分析</a:t>
            </a:r>
            <a:endParaRPr lang="zh-CN" altLang="en-US" sz="2400" dirty="0">
              <a:solidFill>
                <a:schemeClr val="tx1">
                  <a:lumMod val="95000"/>
                  <a:lumOff val="5000"/>
                  <a:alpha val="50000"/>
                </a:schemeClr>
              </a:solidFill>
              <a:effectLst>
                <a:outerShdw blurRad="38100" dist="38100" dir="2700000" algn="tl">
                  <a:srgbClr val="000000">
                    <a:alpha val="43137"/>
                  </a:srgbClr>
                </a:outerShdw>
              </a:effectLst>
            </a:endParaRPr>
          </a:p>
        </p:txBody>
      </p:sp>
      <p:sp>
        <p:nvSpPr>
          <p:cNvPr id="39" name="六边形 22"/>
          <p:cNvSpPr/>
          <p:nvPr/>
        </p:nvSpPr>
        <p:spPr>
          <a:xfrm>
            <a:off x="2689351" y="3010778"/>
            <a:ext cx="4351443" cy="576064"/>
          </a:xfrm>
          <a:custGeom>
            <a:avLst/>
            <a:gdLst/>
            <a:ahLst/>
            <a:cxnLst/>
            <a:rect l="l" t="t" r="r" b="b"/>
            <a:pathLst>
              <a:path w="3960440" h="576064">
                <a:moveTo>
                  <a:pt x="0" y="0"/>
                </a:moveTo>
                <a:lnTo>
                  <a:pt x="3816424" y="0"/>
                </a:lnTo>
                <a:lnTo>
                  <a:pt x="3960440" y="288032"/>
                </a:lnTo>
                <a:lnTo>
                  <a:pt x="3816424" y="576064"/>
                </a:lnTo>
                <a:lnTo>
                  <a:pt x="0" y="576064"/>
                </a:lnTo>
                <a:lnTo>
                  <a:pt x="144016" y="28803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r>
              <a:rPr lang="zh-CN" altLang="en-US" sz="2400" dirty="0" smtClean="0">
                <a:solidFill>
                  <a:schemeClr val="tx1">
                    <a:lumMod val="95000"/>
                    <a:lumOff val="5000"/>
                    <a:alpha val="50000"/>
                  </a:schemeClr>
                </a:solidFill>
                <a:effectLst>
                  <a:outerShdw blurRad="38100" dist="38100" dir="2700000" algn="tl">
                    <a:srgbClr val="000000">
                      <a:alpha val="43137"/>
                    </a:srgbClr>
                  </a:outerShdw>
                </a:effectLst>
              </a:rPr>
              <a:t>需求实现</a:t>
            </a:r>
            <a:endParaRPr lang="zh-CN" altLang="en-US" sz="2400" dirty="0">
              <a:solidFill>
                <a:schemeClr val="tx1">
                  <a:lumMod val="95000"/>
                  <a:lumOff val="5000"/>
                  <a:alpha val="50000"/>
                </a:schemeClr>
              </a:solidFill>
              <a:effectLst>
                <a:outerShdw blurRad="38100" dist="38100" dir="2700000" algn="tl">
                  <a:srgbClr val="000000">
                    <a:alpha val="43137"/>
                  </a:srgbClr>
                </a:outerShdw>
              </a:effectLst>
            </a:endParaRPr>
          </a:p>
        </p:txBody>
      </p:sp>
      <p:sp>
        <p:nvSpPr>
          <p:cNvPr id="40" name="六边形 22"/>
          <p:cNvSpPr/>
          <p:nvPr/>
        </p:nvSpPr>
        <p:spPr>
          <a:xfrm>
            <a:off x="2689351" y="3810224"/>
            <a:ext cx="4351443" cy="576064"/>
          </a:xfrm>
          <a:custGeom>
            <a:avLst/>
            <a:gdLst/>
            <a:ahLst/>
            <a:cxnLst/>
            <a:rect l="l" t="t" r="r" b="b"/>
            <a:pathLst>
              <a:path w="3960440" h="576064">
                <a:moveTo>
                  <a:pt x="0" y="0"/>
                </a:moveTo>
                <a:lnTo>
                  <a:pt x="3816424" y="0"/>
                </a:lnTo>
                <a:lnTo>
                  <a:pt x="3960440" y="288032"/>
                </a:lnTo>
                <a:lnTo>
                  <a:pt x="3816424" y="576064"/>
                </a:lnTo>
                <a:lnTo>
                  <a:pt x="0" y="576064"/>
                </a:lnTo>
                <a:lnTo>
                  <a:pt x="144016" y="28803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r>
              <a:rPr lang="zh-CN" altLang="en-US" sz="2400" dirty="0" smtClean="0">
                <a:solidFill>
                  <a:schemeClr val="tx1">
                    <a:lumMod val="95000"/>
                    <a:lumOff val="5000"/>
                    <a:alpha val="50000"/>
                  </a:schemeClr>
                </a:solidFill>
                <a:effectLst>
                  <a:outerShdw blurRad="38100" dist="38100" dir="2700000" algn="tl">
                    <a:srgbClr val="000000">
                      <a:alpha val="43137"/>
                    </a:srgbClr>
                  </a:outerShdw>
                </a:effectLst>
              </a:rPr>
              <a:t>总结</a:t>
            </a:r>
            <a:endParaRPr lang="zh-CN" altLang="en-US" sz="2400" dirty="0">
              <a:solidFill>
                <a:schemeClr val="tx1">
                  <a:lumMod val="95000"/>
                  <a:lumOff val="5000"/>
                  <a:alpha val="50000"/>
                </a:schemeClr>
              </a:solidFill>
              <a:effectLst>
                <a:outerShdw blurRad="38100" dist="38100" dir="2700000" algn="tl">
                  <a:srgbClr val="000000">
                    <a:alpha val="43137"/>
                  </a:srgbClr>
                </a:outerShdw>
              </a:effectLst>
            </a:endParaRPr>
          </a:p>
        </p:txBody>
      </p:sp>
      <p:grpSp>
        <p:nvGrpSpPr>
          <p:cNvPr id="41" name="组合 40"/>
          <p:cNvGrpSpPr/>
          <p:nvPr/>
        </p:nvGrpSpPr>
        <p:grpSpPr>
          <a:xfrm>
            <a:off x="2103207" y="1411884"/>
            <a:ext cx="668234" cy="576064"/>
            <a:chOff x="2298708" y="1541562"/>
            <a:chExt cx="668234" cy="576064"/>
          </a:xfrm>
        </p:grpSpPr>
        <p:sp>
          <p:nvSpPr>
            <p:cNvPr id="42" name="六边形 41"/>
            <p:cNvSpPr/>
            <p:nvPr/>
          </p:nvSpPr>
          <p:spPr>
            <a:xfrm>
              <a:off x="2298708" y="1541562"/>
              <a:ext cx="668234" cy="576064"/>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p>
          </p:txBody>
        </p:sp>
        <p:sp>
          <p:nvSpPr>
            <p:cNvPr id="43" name="TextBox 42"/>
            <p:cNvSpPr txBox="1"/>
            <p:nvPr/>
          </p:nvSpPr>
          <p:spPr>
            <a:xfrm>
              <a:off x="2434694" y="1644928"/>
              <a:ext cx="396262" cy="369332"/>
            </a:xfrm>
            <a:prstGeom prst="rect">
              <a:avLst/>
            </a:prstGeom>
            <a:noFill/>
            <a:effectLst>
              <a:innerShdw blurRad="114300">
                <a:prstClr val="black"/>
              </a:innerShdw>
            </a:effectLst>
          </p:spPr>
          <p:txBody>
            <a:bodyPr wrap="none" rtlCol="0">
              <a:spAutoFit/>
            </a:bodyPr>
            <a:lstStyle/>
            <a:p>
              <a:r>
                <a:rPr lang="en-US" altLang="zh-CN" sz="1800" dirty="0" smtClean="0">
                  <a:solidFill>
                    <a:schemeClr val="bg1"/>
                  </a:solidFill>
                  <a:latin typeface="Impact" pitchFamily="34" charset="0"/>
                </a:rPr>
                <a:t>01</a:t>
              </a:r>
              <a:endParaRPr lang="zh-CN" altLang="en-US" sz="1800" dirty="0">
                <a:solidFill>
                  <a:schemeClr val="bg1"/>
                </a:solidFill>
                <a:latin typeface="Impact" pitchFamily="34" charset="0"/>
              </a:endParaRPr>
            </a:p>
          </p:txBody>
        </p:sp>
      </p:grpSp>
      <p:grpSp>
        <p:nvGrpSpPr>
          <p:cNvPr id="44" name="组合 43"/>
          <p:cNvGrpSpPr/>
          <p:nvPr/>
        </p:nvGrpSpPr>
        <p:grpSpPr>
          <a:xfrm>
            <a:off x="2103207" y="2211331"/>
            <a:ext cx="668234" cy="576064"/>
            <a:chOff x="2298708" y="2341009"/>
            <a:chExt cx="668234" cy="576064"/>
          </a:xfrm>
        </p:grpSpPr>
        <p:sp>
          <p:nvSpPr>
            <p:cNvPr id="45" name="六边形 44"/>
            <p:cNvSpPr/>
            <p:nvPr/>
          </p:nvSpPr>
          <p:spPr>
            <a:xfrm>
              <a:off x="2298708" y="2341009"/>
              <a:ext cx="668234" cy="576064"/>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p>
          </p:txBody>
        </p:sp>
        <p:sp>
          <p:nvSpPr>
            <p:cNvPr id="46" name="TextBox 45"/>
            <p:cNvSpPr txBox="1"/>
            <p:nvPr/>
          </p:nvSpPr>
          <p:spPr>
            <a:xfrm>
              <a:off x="2434694" y="2444375"/>
              <a:ext cx="423514" cy="369332"/>
            </a:xfrm>
            <a:prstGeom prst="rect">
              <a:avLst/>
            </a:prstGeom>
            <a:noFill/>
            <a:effectLst>
              <a:innerShdw blurRad="114300">
                <a:prstClr val="black"/>
              </a:innerShdw>
            </a:effectLst>
          </p:spPr>
          <p:txBody>
            <a:bodyPr wrap="none" rtlCol="0">
              <a:spAutoFit/>
            </a:bodyPr>
            <a:lstStyle/>
            <a:p>
              <a:r>
                <a:rPr lang="en-US" altLang="zh-CN" sz="1800" dirty="0" smtClean="0">
                  <a:solidFill>
                    <a:schemeClr val="bg1"/>
                  </a:solidFill>
                  <a:latin typeface="Impact" pitchFamily="34" charset="0"/>
                </a:rPr>
                <a:t>02</a:t>
              </a:r>
              <a:endParaRPr lang="zh-CN" altLang="en-US" sz="1800" dirty="0">
                <a:solidFill>
                  <a:schemeClr val="bg1"/>
                </a:solidFill>
                <a:latin typeface="Impact" pitchFamily="34" charset="0"/>
              </a:endParaRPr>
            </a:p>
          </p:txBody>
        </p:sp>
      </p:grpSp>
      <p:grpSp>
        <p:nvGrpSpPr>
          <p:cNvPr id="47" name="组合 46"/>
          <p:cNvGrpSpPr/>
          <p:nvPr/>
        </p:nvGrpSpPr>
        <p:grpSpPr>
          <a:xfrm>
            <a:off x="2103207" y="3010778"/>
            <a:ext cx="668234" cy="576064"/>
            <a:chOff x="2298708" y="3140456"/>
            <a:chExt cx="668234" cy="576064"/>
          </a:xfrm>
        </p:grpSpPr>
        <p:sp>
          <p:nvSpPr>
            <p:cNvPr id="48" name="六边形 47"/>
            <p:cNvSpPr/>
            <p:nvPr/>
          </p:nvSpPr>
          <p:spPr>
            <a:xfrm>
              <a:off x="2298708" y="3140456"/>
              <a:ext cx="668234" cy="576064"/>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p>
          </p:txBody>
        </p:sp>
        <p:sp>
          <p:nvSpPr>
            <p:cNvPr id="49" name="TextBox 48"/>
            <p:cNvSpPr txBox="1"/>
            <p:nvPr/>
          </p:nvSpPr>
          <p:spPr>
            <a:xfrm>
              <a:off x="2434694" y="3243822"/>
              <a:ext cx="429926" cy="369332"/>
            </a:xfrm>
            <a:prstGeom prst="rect">
              <a:avLst/>
            </a:prstGeom>
            <a:noFill/>
            <a:effectLst>
              <a:innerShdw blurRad="114300">
                <a:prstClr val="black"/>
              </a:innerShdw>
            </a:effectLst>
          </p:spPr>
          <p:txBody>
            <a:bodyPr wrap="none" rtlCol="0">
              <a:spAutoFit/>
            </a:bodyPr>
            <a:lstStyle/>
            <a:p>
              <a:r>
                <a:rPr lang="en-US" altLang="zh-CN" sz="1800" dirty="0" smtClean="0">
                  <a:solidFill>
                    <a:schemeClr val="bg1"/>
                  </a:solidFill>
                  <a:latin typeface="Impact" pitchFamily="34" charset="0"/>
                </a:rPr>
                <a:t>03</a:t>
              </a:r>
              <a:endParaRPr lang="zh-CN" altLang="en-US" sz="1800" dirty="0">
                <a:solidFill>
                  <a:schemeClr val="bg1"/>
                </a:solidFill>
                <a:latin typeface="Impact" pitchFamily="34" charset="0"/>
              </a:endParaRPr>
            </a:p>
          </p:txBody>
        </p:sp>
      </p:grpSp>
      <p:grpSp>
        <p:nvGrpSpPr>
          <p:cNvPr id="50" name="组合 49"/>
          <p:cNvGrpSpPr/>
          <p:nvPr/>
        </p:nvGrpSpPr>
        <p:grpSpPr>
          <a:xfrm>
            <a:off x="2103207" y="3810224"/>
            <a:ext cx="668234" cy="576064"/>
            <a:chOff x="2298708" y="3939902"/>
            <a:chExt cx="668234" cy="576064"/>
          </a:xfrm>
        </p:grpSpPr>
        <p:sp>
          <p:nvSpPr>
            <p:cNvPr id="51" name="六边形 50"/>
            <p:cNvSpPr/>
            <p:nvPr/>
          </p:nvSpPr>
          <p:spPr>
            <a:xfrm>
              <a:off x="2298708" y="3939902"/>
              <a:ext cx="668234" cy="576064"/>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p>
          </p:txBody>
        </p:sp>
        <p:sp>
          <p:nvSpPr>
            <p:cNvPr id="52" name="TextBox 51"/>
            <p:cNvSpPr txBox="1"/>
            <p:nvPr/>
          </p:nvSpPr>
          <p:spPr>
            <a:xfrm>
              <a:off x="2434694" y="4043268"/>
              <a:ext cx="429926" cy="369332"/>
            </a:xfrm>
            <a:prstGeom prst="rect">
              <a:avLst/>
            </a:prstGeom>
            <a:noFill/>
            <a:effectLst>
              <a:innerShdw blurRad="114300">
                <a:prstClr val="black"/>
              </a:innerShdw>
            </a:effectLst>
          </p:spPr>
          <p:txBody>
            <a:bodyPr wrap="none" rtlCol="0">
              <a:spAutoFit/>
            </a:bodyPr>
            <a:lstStyle/>
            <a:p>
              <a:r>
                <a:rPr lang="en-US" altLang="zh-CN" sz="1800" dirty="0" smtClean="0">
                  <a:solidFill>
                    <a:schemeClr val="bg1"/>
                  </a:solidFill>
                  <a:latin typeface="Impact" pitchFamily="34" charset="0"/>
                </a:rPr>
                <a:t>04</a:t>
              </a:r>
              <a:endParaRPr lang="zh-CN" altLang="en-US" sz="1800" dirty="0">
                <a:solidFill>
                  <a:schemeClr val="bg1"/>
                </a:solidFill>
                <a:latin typeface="Impact" pitchFamily="34" charset="0"/>
              </a:endParaRPr>
            </a:p>
          </p:txBody>
        </p:sp>
      </p:gr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5583213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750" fill="hold"/>
                                        <p:tgtEl>
                                          <p:spTgt spid="41"/>
                                        </p:tgtEl>
                                        <p:attrNameLst>
                                          <p:attrName>ppt_x</p:attrName>
                                        </p:attrNameLst>
                                      </p:cBhvr>
                                      <p:tavLst>
                                        <p:tav tm="0">
                                          <p:val>
                                            <p:strVal val="0-#ppt_w/2"/>
                                          </p:val>
                                        </p:tav>
                                        <p:tav tm="100000">
                                          <p:val>
                                            <p:strVal val="#ppt_x"/>
                                          </p:val>
                                        </p:tav>
                                      </p:tavLst>
                                    </p:anim>
                                    <p:anim calcmode="lin" valueType="num">
                                      <p:cBhvr additive="base">
                                        <p:cTn id="8" dur="750" fill="hold"/>
                                        <p:tgtEl>
                                          <p:spTgt spid="4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2" presetClass="entr" presetSubtype="8" decel="100000" fill="hold" nodeType="withEffect">
                                  <p:stCondLst>
                                    <p:cond delay="100"/>
                                  </p:stCondLst>
                                  <p:childTnLst>
                                    <p:set>
                                      <p:cBhvr>
                                        <p:cTn id="13" dur="1" fill="hold">
                                          <p:stCondLst>
                                            <p:cond delay="0"/>
                                          </p:stCondLst>
                                        </p:cTn>
                                        <p:tgtEl>
                                          <p:spTgt spid="44"/>
                                        </p:tgtEl>
                                        <p:attrNameLst>
                                          <p:attrName>style.visibility</p:attrName>
                                        </p:attrNameLst>
                                      </p:cBhvr>
                                      <p:to>
                                        <p:strVal val="visible"/>
                                      </p:to>
                                    </p:set>
                                    <p:anim calcmode="lin" valueType="num">
                                      <p:cBhvr additive="base">
                                        <p:cTn id="14" dur="750" fill="hold"/>
                                        <p:tgtEl>
                                          <p:spTgt spid="44"/>
                                        </p:tgtEl>
                                        <p:attrNameLst>
                                          <p:attrName>ppt_x</p:attrName>
                                        </p:attrNameLst>
                                      </p:cBhvr>
                                      <p:tavLst>
                                        <p:tav tm="0">
                                          <p:val>
                                            <p:strVal val="0-#ppt_w/2"/>
                                          </p:val>
                                        </p:tav>
                                        <p:tav tm="100000">
                                          <p:val>
                                            <p:strVal val="#ppt_x"/>
                                          </p:val>
                                        </p:tav>
                                      </p:tavLst>
                                    </p:anim>
                                    <p:anim calcmode="lin" valueType="num">
                                      <p:cBhvr additive="base">
                                        <p:cTn id="15" dur="750" fill="hold"/>
                                        <p:tgtEl>
                                          <p:spTgt spid="44"/>
                                        </p:tgtEl>
                                        <p:attrNameLst>
                                          <p:attrName>ppt_y</p:attrName>
                                        </p:attrNameLst>
                                      </p:cBhvr>
                                      <p:tavLst>
                                        <p:tav tm="0">
                                          <p:val>
                                            <p:strVal val="#ppt_y"/>
                                          </p:val>
                                        </p:tav>
                                        <p:tav tm="100000">
                                          <p:val>
                                            <p:strVal val="#ppt_y"/>
                                          </p:val>
                                        </p:tav>
                                      </p:tavLst>
                                    </p:anim>
                                  </p:childTnLst>
                                </p:cTn>
                              </p:par>
                              <p:par>
                                <p:cTn id="16" presetID="10" presetClass="entr" presetSubtype="0" fill="hold" grpId="0" nodeType="withEffect">
                                  <p:stCondLst>
                                    <p:cond delay="10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2" presetClass="entr" presetSubtype="8" decel="100000" fill="hold" nodeType="withEffect">
                                  <p:stCondLst>
                                    <p:cond delay="200"/>
                                  </p:stCondLst>
                                  <p:childTnLst>
                                    <p:set>
                                      <p:cBhvr>
                                        <p:cTn id="20" dur="1" fill="hold">
                                          <p:stCondLst>
                                            <p:cond delay="0"/>
                                          </p:stCondLst>
                                        </p:cTn>
                                        <p:tgtEl>
                                          <p:spTgt spid="47"/>
                                        </p:tgtEl>
                                        <p:attrNameLst>
                                          <p:attrName>style.visibility</p:attrName>
                                        </p:attrNameLst>
                                      </p:cBhvr>
                                      <p:to>
                                        <p:strVal val="visible"/>
                                      </p:to>
                                    </p:set>
                                    <p:anim calcmode="lin" valueType="num">
                                      <p:cBhvr additive="base">
                                        <p:cTn id="21" dur="750" fill="hold"/>
                                        <p:tgtEl>
                                          <p:spTgt spid="47"/>
                                        </p:tgtEl>
                                        <p:attrNameLst>
                                          <p:attrName>ppt_x</p:attrName>
                                        </p:attrNameLst>
                                      </p:cBhvr>
                                      <p:tavLst>
                                        <p:tav tm="0">
                                          <p:val>
                                            <p:strVal val="0-#ppt_w/2"/>
                                          </p:val>
                                        </p:tav>
                                        <p:tav tm="100000">
                                          <p:val>
                                            <p:strVal val="#ppt_x"/>
                                          </p:val>
                                        </p:tav>
                                      </p:tavLst>
                                    </p:anim>
                                    <p:anim calcmode="lin" valueType="num">
                                      <p:cBhvr additive="base">
                                        <p:cTn id="22" dur="750" fill="hold"/>
                                        <p:tgtEl>
                                          <p:spTgt spid="47"/>
                                        </p:tgtEl>
                                        <p:attrNameLst>
                                          <p:attrName>ppt_y</p:attrName>
                                        </p:attrNameLst>
                                      </p:cBhvr>
                                      <p:tavLst>
                                        <p:tav tm="0">
                                          <p:val>
                                            <p:strVal val="#ppt_y"/>
                                          </p:val>
                                        </p:tav>
                                        <p:tav tm="100000">
                                          <p:val>
                                            <p:strVal val="#ppt_y"/>
                                          </p:val>
                                        </p:tav>
                                      </p:tavLst>
                                    </p:anim>
                                  </p:childTnLst>
                                </p:cTn>
                              </p:par>
                              <p:par>
                                <p:cTn id="23" presetID="10" presetClass="entr" presetSubtype="0" fill="hold" grpId="0" nodeType="withEffect">
                                  <p:stCondLst>
                                    <p:cond delay="20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2" presetClass="entr" presetSubtype="8" decel="100000" fill="hold" nodeType="withEffect">
                                  <p:stCondLst>
                                    <p:cond delay="300"/>
                                  </p:stCondLst>
                                  <p:childTnLst>
                                    <p:set>
                                      <p:cBhvr>
                                        <p:cTn id="27" dur="1" fill="hold">
                                          <p:stCondLst>
                                            <p:cond delay="0"/>
                                          </p:stCondLst>
                                        </p:cTn>
                                        <p:tgtEl>
                                          <p:spTgt spid="50"/>
                                        </p:tgtEl>
                                        <p:attrNameLst>
                                          <p:attrName>style.visibility</p:attrName>
                                        </p:attrNameLst>
                                      </p:cBhvr>
                                      <p:to>
                                        <p:strVal val="visible"/>
                                      </p:to>
                                    </p:set>
                                    <p:anim calcmode="lin" valueType="num">
                                      <p:cBhvr additive="base">
                                        <p:cTn id="28" dur="750" fill="hold"/>
                                        <p:tgtEl>
                                          <p:spTgt spid="50"/>
                                        </p:tgtEl>
                                        <p:attrNameLst>
                                          <p:attrName>ppt_x</p:attrName>
                                        </p:attrNameLst>
                                      </p:cBhvr>
                                      <p:tavLst>
                                        <p:tav tm="0">
                                          <p:val>
                                            <p:strVal val="0-#ppt_w/2"/>
                                          </p:val>
                                        </p:tav>
                                        <p:tav tm="100000">
                                          <p:val>
                                            <p:strVal val="#ppt_x"/>
                                          </p:val>
                                        </p:tav>
                                      </p:tavLst>
                                    </p:anim>
                                    <p:anim calcmode="lin" valueType="num">
                                      <p:cBhvr additive="base">
                                        <p:cTn id="29" dur="750" fill="hold"/>
                                        <p:tgtEl>
                                          <p:spTgt spid="50"/>
                                        </p:tgtEl>
                                        <p:attrNameLst>
                                          <p:attrName>ppt_y</p:attrName>
                                        </p:attrNameLst>
                                      </p:cBhvr>
                                      <p:tavLst>
                                        <p:tav tm="0">
                                          <p:val>
                                            <p:strVal val="#ppt_y"/>
                                          </p:val>
                                        </p:tav>
                                        <p:tav tm="100000">
                                          <p:val>
                                            <p:strVal val="#ppt_y"/>
                                          </p:val>
                                        </p:tav>
                                      </p:tavLst>
                                    </p:anim>
                                  </p:childTnLst>
                                </p:cTn>
                              </p:par>
                              <p:par>
                                <p:cTn id="30" presetID="10" presetClass="entr" presetSubtype="0" fill="hold" grpId="0" nodeType="withEffect">
                                  <p:stCondLst>
                                    <p:cond delay="30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需求分析</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661679" cy="576064"/>
            <a:chOff x="1128969" y="3163443"/>
            <a:chExt cx="1661679"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05</a:t>
              </a:r>
              <a:endParaRPr lang="zh-CN" altLang="en-US" sz="1600" dirty="0">
                <a:latin typeface="Impact" pitchFamily="34" charset="0"/>
              </a:endParaRPr>
            </a:p>
          </p:txBody>
        </p:sp>
        <p:sp>
          <p:nvSpPr>
            <p:cNvPr id="33" name="TextBox 32"/>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需求冲突</a:t>
              </a:r>
              <a:endParaRPr lang="zh-CN" altLang="en-US" sz="1800" dirty="0">
                <a:solidFill>
                  <a:schemeClr val="bg1"/>
                </a:solidFill>
                <a:latin typeface="+mj-lt"/>
                <a:ea typeface="FZLanTingHeiS-EL-GB"/>
              </a:endParaRPr>
            </a:p>
          </p:txBody>
        </p:sp>
      </p:grpSp>
      <p:sp>
        <p:nvSpPr>
          <p:cNvPr id="59" name="TextBox 58"/>
          <p:cNvSpPr txBox="1"/>
          <p:nvPr/>
        </p:nvSpPr>
        <p:spPr>
          <a:xfrm>
            <a:off x="2267744" y="1224504"/>
            <a:ext cx="5688632" cy="1077218"/>
          </a:xfrm>
          <a:prstGeom prst="rect">
            <a:avLst/>
          </a:prstGeom>
          <a:noFill/>
        </p:spPr>
        <p:txBody>
          <a:bodyPr wrap="square" rtlCol="0">
            <a:spAutoFit/>
          </a:bodyPr>
          <a:lstStyle/>
          <a:p>
            <a:pPr marL="0" lvl="1"/>
            <a:r>
              <a:rPr lang="zh-CN" altLang="en-US" sz="1600" b="1" dirty="0" smtClean="0">
                <a:solidFill>
                  <a:schemeClr val="bg1"/>
                </a:solidFill>
              </a:rPr>
              <a:t>在召开</a:t>
            </a:r>
            <a:r>
              <a:rPr lang="en-US" altLang="zh-CN" sz="1600" b="1" dirty="0" smtClean="0">
                <a:solidFill>
                  <a:schemeClr val="bg1"/>
                </a:solidFill>
              </a:rPr>
              <a:t>JAD</a:t>
            </a:r>
            <a:r>
              <a:rPr lang="zh-CN" altLang="en-US" sz="1600" b="1" dirty="0" smtClean="0">
                <a:solidFill>
                  <a:schemeClr val="bg1"/>
                </a:solidFill>
              </a:rPr>
              <a:t>会议时，所有用户代表齐聚一堂，难免会对相同的用例产生冲突。比如：教师觉得我的课程不需要申请审核，但是管理员要求审核。这时便根据之前的用例评分表进行评判，确认是否需要审核。</a:t>
            </a:r>
            <a:endParaRPr lang="zh-CN" altLang="zh-CN" sz="1600" b="1" dirty="0">
              <a:solidFill>
                <a:schemeClr val="bg1"/>
              </a:solidFill>
            </a:endParaRPr>
          </a:p>
        </p:txBody>
      </p:sp>
    </p:spTree>
    <p:extLst>
      <p:ext uri="{BB962C8B-B14F-4D97-AF65-F5344CB8AC3E}">
        <p14:creationId xmlns:p14="http://schemas.microsoft.com/office/powerpoint/2010/main" val="2989946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需求分析</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354176" cy="576064"/>
            <a:chOff x="1128969" y="3163443"/>
            <a:chExt cx="2354176"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06</a:t>
              </a:r>
              <a:endParaRPr lang="zh-CN" altLang="en-US" sz="1600" dirty="0">
                <a:latin typeface="Impact" pitchFamily="34" charset="0"/>
              </a:endParaRPr>
            </a:p>
          </p:txBody>
        </p:sp>
        <p:sp>
          <p:nvSpPr>
            <p:cNvPr id="33" name="TextBox 32"/>
            <p:cNvSpPr txBox="1"/>
            <p:nvPr/>
          </p:nvSpPr>
          <p:spPr>
            <a:xfrm>
              <a:off x="1682652" y="3297587"/>
              <a:ext cx="1800493"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需求</a:t>
              </a:r>
              <a:r>
                <a:rPr lang="zh-CN" altLang="en-US" sz="1800" dirty="0" smtClean="0">
                  <a:solidFill>
                    <a:schemeClr val="bg1"/>
                  </a:solidFill>
                  <a:latin typeface="+mj-lt"/>
                  <a:ea typeface="FZLanTingHeiS-EL-GB"/>
                </a:rPr>
                <a:t>复杂性分析</a:t>
              </a:r>
              <a:endParaRPr lang="zh-CN" altLang="en-US" sz="1800" dirty="0">
                <a:solidFill>
                  <a:schemeClr val="bg1"/>
                </a:solidFill>
                <a:latin typeface="+mj-lt"/>
                <a:ea typeface="FZLanTingHeiS-EL-GB"/>
              </a:endParaRPr>
            </a:p>
          </p:txBody>
        </p:sp>
      </p:grpSp>
      <p:sp>
        <p:nvSpPr>
          <p:cNvPr id="59" name="TextBox 58"/>
          <p:cNvSpPr txBox="1"/>
          <p:nvPr/>
        </p:nvSpPr>
        <p:spPr>
          <a:xfrm>
            <a:off x="856808" y="1635646"/>
            <a:ext cx="5688632" cy="1077218"/>
          </a:xfrm>
          <a:prstGeom prst="rect">
            <a:avLst/>
          </a:prstGeom>
          <a:noFill/>
        </p:spPr>
        <p:txBody>
          <a:bodyPr wrap="square" rtlCol="0">
            <a:spAutoFit/>
          </a:bodyPr>
          <a:lstStyle/>
          <a:p>
            <a:pPr marL="0" lvl="1"/>
            <a:r>
              <a:rPr lang="zh-CN" altLang="en-US" sz="1600" b="1" dirty="0" smtClean="0">
                <a:solidFill>
                  <a:schemeClr val="bg1"/>
                </a:solidFill>
              </a:rPr>
              <a:t>对所获取的需求，并不是每一个需求用例能使用用例图以及用例描述清楚的表达出来，为此，针对这些复杂关节，项目团队新添加了活动图以及对话框图来对此进行进一步的需求分析说明。例如：</a:t>
            </a:r>
            <a:endParaRPr lang="zh-CN" altLang="zh-CN" sz="1600" b="1" dirty="0">
              <a:solidFill>
                <a:schemeClr val="bg1"/>
              </a:solidFill>
            </a:endParaRPr>
          </a:p>
        </p:txBody>
      </p:sp>
      <p:pic>
        <p:nvPicPr>
          <p:cNvPr id="14" name="图片 13"/>
          <p:cNvPicPr/>
          <p:nvPr/>
        </p:nvPicPr>
        <p:blipFill>
          <a:blip r:embed="rId2"/>
          <a:stretch>
            <a:fillRect/>
          </a:stretch>
        </p:blipFill>
        <p:spPr>
          <a:xfrm>
            <a:off x="724146" y="583350"/>
            <a:ext cx="3379014" cy="4529624"/>
          </a:xfrm>
          <a:prstGeom prst="rect">
            <a:avLst/>
          </a:prstGeom>
          <a:noFill/>
          <a:ln w="9525">
            <a:noFill/>
          </a:ln>
        </p:spPr>
      </p:pic>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8064" y="95438"/>
            <a:ext cx="3624598" cy="5143500"/>
          </a:xfrm>
          <a:prstGeom prst="rect">
            <a:avLst/>
          </a:prstGeom>
        </p:spPr>
      </p:pic>
    </p:spTree>
    <p:extLst>
      <p:ext uri="{BB962C8B-B14F-4D97-AF65-F5344CB8AC3E}">
        <p14:creationId xmlns:p14="http://schemas.microsoft.com/office/powerpoint/2010/main" val="3360238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需求分析</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TextBox 58"/>
          <p:cNvSpPr txBox="1"/>
          <p:nvPr/>
        </p:nvSpPr>
        <p:spPr>
          <a:xfrm>
            <a:off x="544666" y="1851670"/>
            <a:ext cx="5688632" cy="584775"/>
          </a:xfrm>
          <a:prstGeom prst="rect">
            <a:avLst/>
          </a:prstGeom>
          <a:noFill/>
        </p:spPr>
        <p:txBody>
          <a:bodyPr wrap="square" rtlCol="0">
            <a:spAutoFit/>
          </a:bodyPr>
          <a:lstStyle/>
          <a:p>
            <a:pPr marL="0" lvl="1"/>
            <a:r>
              <a:rPr lang="zh-CN" altLang="en-US" sz="1600" b="1" dirty="0" smtClean="0">
                <a:solidFill>
                  <a:schemeClr val="bg1"/>
                </a:solidFill>
              </a:rPr>
              <a:t>综上所述，以本小组现有需求文档和用例文档，完全可以移交给任一小组进行功能实现</a:t>
            </a:r>
            <a:endParaRPr lang="zh-CN" altLang="zh-CN" sz="1600" b="1" dirty="0">
              <a:solidFill>
                <a:schemeClr val="bg1"/>
              </a:solidFill>
            </a:endParaRPr>
          </a:p>
        </p:txBody>
      </p:sp>
    </p:spTree>
    <p:extLst>
      <p:ext uri="{BB962C8B-B14F-4D97-AF65-F5344CB8AC3E}">
        <p14:creationId xmlns:p14="http://schemas.microsoft.com/office/powerpoint/2010/main" val="432682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44687" y="280194"/>
            <a:ext cx="958917" cy="400110"/>
          </a:xfrm>
          <a:prstGeom prst="rect">
            <a:avLst/>
          </a:prstGeom>
        </p:spPr>
        <p:txBody>
          <a:bodyPr wrap="none">
            <a:spAutoFit/>
          </a:bodyPr>
          <a:lstStyle/>
          <a:p>
            <a:pPr lvl="0" algn="ctr" defTabSz="914400"/>
            <a:r>
              <a:rPr lang="zh-CN" altLang="en-US" sz="2000" b="1" dirty="0" smtClean="0">
                <a:solidFill>
                  <a:schemeClr val="bg1"/>
                </a:solidFill>
              </a:rPr>
              <a:t>目录：</a:t>
            </a:r>
            <a:endParaRPr lang="zh-CN" altLang="en-US" sz="2000" b="1" dirty="0">
              <a:solidFill>
                <a:schemeClr val="bg1"/>
              </a:solidFill>
            </a:endParaRPr>
          </a:p>
        </p:txBody>
      </p:sp>
      <p:sp>
        <p:nvSpPr>
          <p:cNvPr id="37" name="六边形 22"/>
          <p:cNvSpPr/>
          <p:nvPr/>
        </p:nvSpPr>
        <p:spPr>
          <a:xfrm>
            <a:off x="791402" y="829042"/>
            <a:ext cx="4351443" cy="576064"/>
          </a:xfrm>
          <a:custGeom>
            <a:avLst/>
            <a:gdLst/>
            <a:ahLst/>
            <a:cxnLst/>
            <a:rect l="l" t="t" r="r" b="b"/>
            <a:pathLst>
              <a:path w="3960440" h="576064">
                <a:moveTo>
                  <a:pt x="0" y="0"/>
                </a:moveTo>
                <a:lnTo>
                  <a:pt x="3816424" y="0"/>
                </a:lnTo>
                <a:lnTo>
                  <a:pt x="3960440" y="288032"/>
                </a:lnTo>
                <a:lnTo>
                  <a:pt x="3816424" y="576064"/>
                </a:lnTo>
                <a:lnTo>
                  <a:pt x="0" y="576064"/>
                </a:lnTo>
                <a:lnTo>
                  <a:pt x="144016" y="28803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2400" dirty="0" smtClean="0">
                <a:solidFill>
                  <a:schemeClr val="tx1">
                    <a:lumMod val="95000"/>
                    <a:lumOff val="5000"/>
                    <a:alpha val="50000"/>
                  </a:schemeClr>
                </a:solidFill>
                <a:effectLst>
                  <a:outerShdw blurRad="38100" dist="38100" dir="2700000" algn="tl">
                    <a:srgbClr val="000000">
                      <a:alpha val="43137"/>
                    </a:srgbClr>
                  </a:outerShdw>
                </a:effectLst>
              </a:rPr>
              <a:t>需求实现</a:t>
            </a:r>
            <a:endParaRPr lang="zh-CN" altLang="en-US" sz="2400" dirty="0">
              <a:solidFill>
                <a:schemeClr val="tx1">
                  <a:lumMod val="95000"/>
                  <a:lumOff val="5000"/>
                  <a:alpha val="50000"/>
                </a:schemeClr>
              </a:solidFill>
              <a:effectLst>
                <a:outerShdw blurRad="38100" dist="38100" dir="2700000" algn="tl">
                  <a:srgbClr val="000000">
                    <a:alpha val="43137"/>
                  </a:srgbClr>
                </a:outerShdw>
              </a:effectLst>
            </a:endParaRPr>
          </a:p>
        </p:txBody>
      </p:sp>
      <p:grpSp>
        <p:nvGrpSpPr>
          <p:cNvPr id="41" name="组合 40"/>
          <p:cNvGrpSpPr/>
          <p:nvPr/>
        </p:nvGrpSpPr>
        <p:grpSpPr>
          <a:xfrm>
            <a:off x="192101" y="829042"/>
            <a:ext cx="668234" cy="576064"/>
            <a:chOff x="2298708" y="1541562"/>
            <a:chExt cx="668234" cy="576064"/>
          </a:xfrm>
        </p:grpSpPr>
        <p:sp>
          <p:nvSpPr>
            <p:cNvPr id="42" name="六边形 41"/>
            <p:cNvSpPr/>
            <p:nvPr/>
          </p:nvSpPr>
          <p:spPr>
            <a:xfrm>
              <a:off x="2298708" y="1541562"/>
              <a:ext cx="668234" cy="576064"/>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p>
          </p:txBody>
        </p:sp>
        <p:sp>
          <p:nvSpPr>
            <p:cNvPr id="43" name="TextBox 42"/>
            <p:cNvSpPr txBox="1"/>
            <p:nvPr/>
          </p:nvSpPr>
          <p:spPr>
            <a:xfrm>
              <a:off x="2434694" y="1644928"/>
              <a:ext cx="429926" cy="369332"/>
            </a:xfrm>
            <a:prstGeom prst="rect">
              <a:avLst/>
            </a:prstGeom>
            <a:noFill/>
            <a:effectLst>
              <a:innerShdw blurRad="114300">
                <a:prstClr val="black"/>
              </a:innerShdw>
            </a:effectLst>
          </p:spPr>
          <p:txBody>
            <a:bodyPr wrap="none" rtlCol="0">
              <a:spAutoFit/>
            </a:bodyPr>
            <a:lstStyle/>
            <a:p>
              <a:r>
                <a:rPr lang="en-US" altLang="zh-CN" sz="1800" dirty="0" smtClean="0">
                  <a:solidFill>
                    <a:schemeClr val="bg1"/>
                  </a:solidFill>
                  <a:latin typeface="Impact" pitchFamily="34" charset="0"/>
                </a:rPr>
                <a:t>03</a:t>
              </a:r>
              <a:endParaRPr lang="zh-CN" altLang="en-US" sz="1800" dirty="0">
                <a:solidFill>
                  <a:schemeClr val="bg1"/>
                </a:solidFill>
                <a:latin typeface="Impact" pitchFamily="34" charset="0"/>
              </a:endParaRPr>
            </a:p>
          </p:txBody>
        </p:sp>
      </p:gr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328087" y="1707654"/>
            <a:ext cx="1661679" cy="576064"/>
            <a:chOff x="1128969" y="3163443"/>
            <a:chExt cx="1661679" cy="576064"/>
          </a:xfrm>
        </p:grpSpPr>
        <p:sp>
          <p:nvSpPr>
            <p:cNvPr id="45" name="椭圆 44"/>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01</a:t>
              </a:r>
              <a:endParaRPr lang="zh-CN" altLang="en-US" sz="1600" dirty="0">
                <a:latin typeface="Impact" pitchFamily="34" charset="0"/>
              </a:endParaRPr>
            </a:p>
          </p:txBody>
        </p:sp>
        <p:sp>
          <p:nvSpPr>
            <p:cNvPr id="46" name="TextBox 45"/>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数据字典</a:t>
              </a:r>
              <a:endParaRPr lang="zh-CN" altLang="en-US" sz="1800" dirty="0">
                <a:solidFill>
                  <a:schemeClr val="bg1"/>
                </a:solidFill>
                <a:latin typeface="+mj-lt"/>
                <a:ea typeface="FZLanTingHeiS-EL-GB"/>
              </a:endParaRPr>
            </a:p>
          </p:txBody>
        </p:sp>
      </p:grpSp>
      <p:grpSp>
        <p:nvGrpSpPr>
          <p:cNvPr id="47" name="组合 46"/>
          <p:cNvGrpSpPr/>
          <p:nvPr/>
        </p:nvGrpSpPr>
        <p:grpSpPr>
          <a:xfrm>
            <a:off x="297155" y="2499742"/>
            <a:ext cx="1206426" cy="576064"/>
            <a:chOff x="1128969" y="3163443"/>
            <a:chExt cx="1206426" cy="576064"/>
          </a:xfrm>
        </p:grpSpPr>
        <p:sp>
          <p:nvSpPr>
            <p:cNvPr id="48" name="椭圆 47"/>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02</a:t>
              </a:r>
              <a:endParaRPr lang="zh-CN" altLang="en-US" sz="1600" dirty="0">
                <a:latin typeface="Impact" pitchFamily="34" charset="0"/>
              </a:endParaRPr>
            </a:p>
          </p:txBody>
        </p:sp>
        <p:sp>
          <p:nvSpPr>
            <p:cNvPr id="49" name="TextBox 48"/>
            <p:cNvSpPr txBox="1"/>
            <p:nvPr/>
          </p:nvSpPr>
          <p:spPr>
            <a:xfrm>
              <a:off x="1682652" y="3297587"/>
              <a:ext cx="652743" cy="369332"/>
            </a:xfrm>
            <a:prstGeom prst="rect">
              <a:avLst/>
            </a:prstGeom>
            <a:noFill/>
          </p:spPr>
          <p:txBody>
            <a:bodyPr wrap="none" rtlCol="0">
              <a:spAutoFit/>
            </a:bodyPr>
            <a:lstStyle/>
            <a:p>
              <a:r>
                <a:rPr lang="en-US" altLang="zh-CN" sz="1800" dirty="0" smtClean="0">
                  <a:solidFill>
                    <a:schemeClr val="bg1"/>
                  </a:solidFill>
                  <a:latin typeface="+mj-lt"/>
                  <a:ea typeface="FZLanTingHeiS-EL-GB"/>
                </a:rPr>
                <a:t>ER</a:t>
              </a:r>
              <a:r>
                <a:rPr lang="zh-CN" altLang="en-US" sz="1800" dirty="0" smtClean="0">
                  <a:solidFill>
                    <a:schemeClr val="bg1"/>
                  </a:solidFill>
                  <a:latin typeface="+mj-lt"/>
                  <a:ea typeface="FZLanTingHeiS-EL-GB"/>
                </a:rPr>
                <a:t>图</a:t>
              </a:r>
              <a:endParaRPr lang="zh-CN" altLang="en-US" sz="1800" dirty="0">
                <a:solidFill>
                  <a:schemeClr val="bg1"/>
                </a:solidFill>
                <a:latin typeface="+mj-lt"/>
                <a:ea typeface="FZLanTingHeiS-EL-GB"/>
              </a:endParaRPr>
            </a:p>
          </p:txBody>
        </p:sp>
      </p:grpSp>
      <p:grpSp>
        <p:nvGrpSpPr>
          <p:cNvPr id="50" name="组合 49"/>
          <p:cNvGrpSpPr/>
          <p:nvPr/>
        </p:nvGrpSpPr>
        <p:grpSpPr>
          <a:xfrm>
            <a:off x="297155" y="3291250"/>
            <a:ext cx="1661679" cy="576064"/>
            <a:chOff x="1128969" y="3163443"/>
            <a:chExt cx="1661679" cy="576064"/>
          </a:xfrm>
        </p:grpSpPr>
        <p:sp>
          <p:nvSpPr>
            <p:cNvPr id="51" name="椭圆 50"/>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03</a:t>
              </a:r>
              <a:endParaRPr lang="zh-CN" altLang="en-US" sz="1600" dirty="0">
                <a:latin typeface="Impact" pitchFamily="34" charset="0"/>
              </a:endParaRPr>
            </a:p>
          </p:txBody>
        </p:sp>
        <p:sp>
          <p:nvSpPr>
            <p:cNvPr id="52" name="TextBox 51"/>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运行环境</a:t>
              </a:r>
              <a:endParaRPr lang="zh-CN" altLang="en-US" sz="1800" dirty="0">
                <a:solidFill>
                  <a:schemeClr val="bg1"/>
                </a:solidFill>
                <a:latin typeface="+mj-lt"/>
                <a:ea typeface="FZLanTingHeiS-EL-GB"/>
              </a:endParaRPr>
            </a:p>
          </p:txBody>
        </p:sp>
      </p:grpSp>
      <p:grpSp>
        <p:nvGrpSpPr>
          <p:cNvPr id="76" name="组合 75"/>
          <p:cNvGrpSpPr/>
          <p:nvPr/>
        </p:nvGrpSpPr>
        <p:grpSpPr>
          <a:xfrm>
            <a:off x="328087" y="4083918"/>
            <a:ext cx="1545493" cy="576064"/>
            <a:chOff x="1128969" y="3163443"/>
            <a:chExt cx="1545493" cy="576064"/>
          </a:xfrm>
        </p:grpSpPr>
        <p:sp>
          <p:nvSpPr>
            <p:cNvPr id="77" name="椭圆 76"/>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04</a:t>
              </a:r>
              <a:endParaRPr lang="zh-CN" altLang="en-US" sz="1600" dirty="0">
                <a:latin typeface="Impact" pitchFamily="34" charset="0"/>
              </a:endParaRPr>
            </a:p>
          </p:txBody>
        </p:sp>
        <p:sp>
          <p:nvSpPr>
            <p:cNvPr id="78" name="TextBox 77"/>
            <p:cNvSpPr txBox="1"/>
            <p:nvPr/>
          </p:nvSpPr>
          <p:spPr>
            <a:xfrm>
              <a:off x="1682652" y="3297587"/>
              <a:ext cx="991810" cy="369332"/>
            </a:xfrm>
            <a:prstGeom prst="rect">
              <a:avLst/>
            </a:prstGeom>
            <a:noFill/>
          </p:spPr>
          <p:txBody>
            <a:bodyPr wrap="none" rtlCol="0">
              <a:spAutoFit/>
            </a:bodyPr>
            <a:lstStyle/>
            <a:p>
              <a:r>
                <a:rPr lang="en-US" altLang="zh-CN" sz="1800" dirty="0" smtClean="0">
                  <a:solidFill>
                    <a:schemeClr val="bg1"/>
                  </a:solidFill>
                  <a:latin typeface="+mj-lt"/>
                  <a:ea typeface="FZLanTingHeiS-EL-GB"/>
                </a:rPr>
                <a:t>JAD</a:t>
              </a:r>
              <a:r>
                <a:rPr lang="zh-CN" altLang="en-US" sz="1800" dirty="0" smtClean="0">
                  <a:solidFill>
                    <a:schemeClr val="bg1"/>
                  </a:solidFill>
                  <a:latin typeface="+mj-lt"/>
                  <a:ea typeface="FZLanTingHeiS-EL-GB"/>
                </a:rPr>
                <a:t>会议</a:t>
              </a:r>
              <a:endParaRPr lang="zh-CN" altLang="en-US" sz="1800" dirty="0">
                <a:solidFill>
                  <a:schemeClr val="bg1"/>
                </a:solidFill>
                <a:latin typeface="+mj-lt"/>
                <a:ea typeface="FZLanTingHeiS-EL-GB"/>
              </a:endParaRPr>
            </a:p>
          </p:txBody>
        </p:sp>
      </p:grpSp>
      <p:grpSp>
        <p:nvGrpSpPr>
          <p:cNvPr id="79" name="组合 78"/>
          <p:cNvGrpSpPr/>
          <p:nvPr/>
        </p:nvGrpSpPr>
        <p:grpSpPr>
          <a:xfrm>
            <a:off x="2420498" y="1738908"/>
            <a:ext cx="1661679" cy="576064"/>
            <a:chOff x="1128969" y="3163443"/>
            <a:chExt cx="1661679" cy="576064"/>
          </a:xfrm>
        </p:grpSpPr>
        <p:sp>
          <p:nvSpPr>
            <p:cNvPr id="80" name="椭圆 79"/>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05</a:t>
              </a:r>
              <a:endParaRPr lang="zh-CN" altLang="en-US" sz="1600" dirty="0">
                <a:latin typeface="Impact" pitchFamily="34" charset="0"/>
              </a:endParaRPr>
            </a:p>
          </p:txBody>
        </p:sp>
        <p:sp>
          <p:nvSpPr>
            <p:cNvPr id="81" name="TextBox 80"/>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需求冲突</a:t>
              </a:r>
              <a:endParaRPr lang="zh-CN" altLang="en-US" sz="1800" dirty="0">
                <a:solidFill>
                  <a:schemeClr val="bg1"/>
                </a:solidFill>
                <a:latin typeface="+mj-lt"/>
                <a:ea typeface="FZLanTingHeiS-EL-GB"/>
              </a:endParaRPr>
            </a:p>
          </p:txBody>
        </p:sp>
      </p:grpSp>
    </p:spTree>
    <p:extLst>
      <p:ext uri="{BB962C8B-B14F-4D97-AF65-F5344CB8AC3E}">
        <p14:creationId xmlns:p14="http://schemas.microsoft.com/office/powerpoint/2010/main" val="289661145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750" fill="hold"/>
                                        <p:tgtEl>
                                          <p:spTgt spid="41"/>
                                        </p:tgtEl>
                                        <p:attrNameLst>
                                          <p:attrName>ppt_x</p:attrName>
                                        </p:attrNameLst>
                                      </p:cBhvr>
                                      <p:tavLst>
                                        <p:tav tm="0">
                                          <p:val>
                                            <p:strVal val="0-#ppt_w/2"/>
                                          </p:val>
                                        </p:tav>
                                        <p:tav tm="100000">
                                          <p:val>
                                            <p:strVal val="#ppt_x"/>
                                          </p:val>
                                        </p:tav>
                                      </p:tavLst>
                                    </p:anim>
                                    <p:anim calcmode="lin" valueType="num">
                                      <p:cBhvr additive="base">
                                        <p:cTn id="8" dur="750" fill="hold"/>
                                        <p:tgtEl>
                                          <p:spTgt spid="4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50" presetClass="entr" presetSubtype="0" decel="100000" fill="hold" nodeType="withEffect">
                                  <p:stCondLst>
                                    <p:cond delay="200"/>
                                  </p:stCondLst>
                                  <p:childTnLst>
                                    <p:set>
                                      <p:cBhvr>
                                        <p:cTn id="13" dur="1" fill="hold">
                                          <p:stCondLst>
                                            <p:cond delay="0"/>
                                          </p:stCondLst>
                                        </p:cTn>
                                        <p:tgtEl>
                                          <p:spTgt spid="44"/>
                                        </p:tgtEl>
                                        <p:attrNameLst>
                                          <p:attrName>style.visibility</p:attrName>
                                        </p:attrNameLst>
                                      </p:cBhvr>
                                      <p:to>
                                        <p:strVal val="visible"/>
                                      </p:to>
                                    </p:set>
                                    <p:anim calcmode="lin" valueType="num">
                                      <p:cBhvr>
                                        <p:cTn id="14" dur="1000" fill="hold"/>
                                        <p:tgtEl>
                                          <p:spTgt spid="44"/>
                                        </p:tgtEl>
                                        <p:attrNameLst>
                                          <p:attrName>ppt_w</p:attrName>
                                        </p:attrNameLst>
                                      </p:cBhvr>
                                      <p:tavLst>
                                        <p:tav tm="0">
                                          <p:val>
                                            <p:strVal val="#ppt_w+.3"/>
                                          </p:val>
                                        </p:tav>
                                        <p:tav tm="100000">
                                          <p:val>
                                            <p:strVal val="#ppt_w"/>
                                          </p:val>
                                        </p:tav>
                                      </p:tavLst>
                                    </p:anim>
                                    <p:anim calcmode="lin" valueType="num">
                                      <p:cBhvr>
                                        <p:cTn id="15" dur="1000" fill="hold"/>
                                        <p:tgtEl>
                                          <p:spTgt spid="44"/>
                                        </p:tgtEl>
                                        <p:attrNameLst>
                                          <p:attrName>ppt_h</p:attrName>
                                        </p:attrNameLst>
                                      </p:cBhvr>
                                      <p:tavLst>
                                        <p:tav tm="0">
                                          <p:val>
                                            <p:strVal val="#ppt_h"/>
                                          </p:val>
                                        </p:tav>
                                        <p:tav tm="100000">
                                          <p:val>
                                            <p:strVal val="#ppt_h"/>
                                          </p:val>
                                        </p:tav>
                                      </p:tavLst>
                                    </p:anim>
                                    <p:animEffect transition="in" filter="fade">
                                      <p:cBhvr>
                                        <p:cTn id="16" dur="1000"/>
                                        <p:tgtEl>
                                          <p:spTgt spid="44"/>
                                        </p:tgtEl>
                                      </p:cBhvr>
                                    </p:animEffect>
                                  </p:childTnLst>
                                </p:cTn>
                              </p:par>
                              <p:par>
                                <p:cTn id="17" presetID="50" presetClass="entr" presetSubtype="0" decel="100000" fill="hold" nodeType="withEffect">
                                  <p:stCondLst>
                                    <p:cond delay="200"/>
                                  </p:stCondLst>
                                  <p:childTnLst>
                                    <p:set>
                                      <p:cBhvr>
                                        <p:cTn id="18" dur="1" fill="hold">
                                          <p:stCondLst>
                                            <p:cond delay="0"/>
                                          </p:stCondLst>
                                        </p:cTn>
                                        <p:tgtEl>
                                          <p:spTgt spid="47"/>
                                        </p:tgtEl>
                                        <p:attrNameLst>
                                          <p:attrName>style.visibility</p:attrName>
                                        </p:attrNameLst>
                                      </p:cBhvr>
                                      <p:to>
                                        <p:strVal val="visible"/>
                                      </p:to>
                                    </p:set>
                                    <p:anim calcmode="lin" valueType="num">
                                      <p:cBhvr>
                                        <p:cTn id="19" dur="1000" fill="hold"/>
                                        <p:tgtEl>
                                          <p:spTgt spid="47"/>
                                        </p:tgtEl>
                                        <p:attrNameLst>
                                          <p:attrName>ppt_w</p:attrName>
                                        </p:attrNameLst>
                                      </p:cBhvr>
                                      <p:tavLst>
                                        <p:tav tm="0">
                                          <p:val>
                                            <p:strVal val="#ppt_w+.3"/>
                                          </p:val>
                                        </p:tav>
                                        <p:tav tm="100000">
                                          <p:val>
                                            <p:strVal val="#ppt_w"/>
                                          </p:val>
                                        </p:tav>
                                      </p:tavLst>
                                    </p:anim>
                                    <p:anim calcmode="lin" valueType="num">
                                      <p:cBhvr>
                                        <p:cTn id="20" dur="1000" fill="hold"/>
                                        <p:tgtEl>
                                          <p:spTgt spid="47"/>
                                        </p:tgtEl>
                                        <p:attrNameLst>
                                          <p:attrName>ppt_h</p:attrName>
                                        </p:attrNameLst>
                                      </p:cBhvr>
                                      <p:tavLst>
                                        <p:tav tm="0">
                                          <p:val>
                                            <p:strVal val="#ppt_h"/>
                                          </p:val>
                                        </p:tav>
                                        <p:tav tm="100000">
                                          <p:val>
                                            <p:strVal val="#ppt_h"/>
                                          </p:val>
                                        </p:tav>
                                      </p:tavLst>
                                    </p:anim>
                                    <p:animEffect transition="in" filter="fade">
                                      <p:cBhvr>
                                        <p:cTn id="21" dur="1000"/>
                                        <p:tgtEl>
                                          <p:spTgt spid="47"/>
                                        </p:tgtEl>
                                      </p:cBhvr>
                                    </p:animEffect>
                                  </p:childTnLst>
                                </p:cTn>
                              </p:par>
                              <p:par>
                                <p:cTn id="22" presetID="50" presetClass="entr" presetSubtype="0" decel="100000" fill="hold" nodeType="withEffect">
                                  <p:stCondLst>
                                    <p:cond delay="200"/>
                                  </p:stCondLst>
                                  <p:childTnLst>
                                    <p:set>
                                      <p:cBhvr>
                                        <p:cTn id="23" dur="1" fill="hold">
                                          <p:stCondLst>
                                            <p:cond delay="0"/>
                                          </p:stCondLst>
                                        </p:cTn>
                                        <p:tgtEl>
                                          <p:spTgt spid="50"/>
                                        </p:tgtEl>
                                        <p:attrNameLst>
                                          <p:attrName>style.visibility</p:attrName>
                                        </p:attrNameLst>
                                      </p:cBhvr>
                                      <p:to>
                                        <p:strVal val="visible"/>
                                      </p:to>
                                    </p:set>
                                    <p:anim calcmode="lin" valueType="num">
                                      <p:cBhvr>
                                        <p:cTn id="24" dur="1000" fill="hold"/>
                                        <p:tgtEl>
                                          <p:spTgt spid="50"/>
                                        </p:tgtEl>
                                        <p:attrNameLst>
                                          <p:attrName>ppt_w</p:attrName>
                                        </p:attrNameLst>
                                      </p:cBhvr>
                                      <p:tavLst>
                                        <p:tav tm="0">
                                          <p:val>
                                            <p:strVal val="#ppt_w+.3"/>
                                          </p:val>
                                        </p:tav>
                                        <p:tav tm="100000">
                                          <p:val>
                                            <p:strVal val="#ppt_w"/>
                                          </p:val>
                                        </p:tav>
                                      </p:tavLst>
                                    </p:anim>
                                    <p:anim calcmode="lin" valueType="num">
                                      <p:cBhvr>
                                        <p:cTn id="25" dur="1000" fill="hold"/>
                                        <p:tgtEl>
                                          <p:spTgt spid="50"/>
                                        </p:tgtEl>
                                        <p:attrNameLst>
                                          <p:attrName>ppt_h</p:attrName>
                                        </p:attrNameLst>
                                      </p:cBhvr>
                                      <p:tavLst>
                                        <p:tav tm="0">
                                          <p:val>
                                            <p:strVal val="#ppt_h"/>
                                          </p:val>
                                        </p:tav>
                                        <p:tav tm="100000">
                                          <p:val>
                                            <p:strVal val="#ppt_h"/>
                                          </p:val>
                                        </p:tav>
                                      </p:tavLst>
                                    </p:anim>
                                    <p:animEffect transition="in" filter="fade">
                                      <p:cBhvr>
                                        <p:cTn id="26" dur="1000"/>
                                        <p:tgtEl>
                                          <p:spTgt spid="50"/>
                                        </p:tgtEl>
                                      </p:cBhvr>
                                    </p:animEffect>
                                  </p:childTnLst>
                                </p:cTn>
                              </p:par>
                              <p:par>
                                <p:cTn id="27" presetID="50" presetClass="entr" presetSubtype="0" decel="100000" fill="hold" nodeType="withEffect">
                                  <p:stCondLst>
                                    <p:cond delay="200"/>
                                  </p:stCondLst>
                                  <p:childTnLst>
                                    <p:set>
                                      <p:cBhvr>
                                        <p:cTn id="28" dur="1" fill="hold">
                                          <p:stCondLst>
                                            <p:cond delay="0"/>
                                          </p:stCondLst>
                                        </p:cTn>
                                        <p:tgtEl>
                                          <p:spTgt spid="76"/>
                                        </p:tgtEl>
                                        <p:attrNameLst>
                                          <p:attrName>style.visibility</p:attrName>
                                        </p:attrNameLst>
                                      </p:cBhvr>
                                      <p:to>
                                        <p:strVal val="visible"/>
                                      </p:to>
                                    </p:set>
                                    <p:anim calcmode="lin" valueType="num">
                                      <p:cBhvr>
                                        <p:cTn id="29" dur="1000" fill="hold"/>
                                        <p:tgtEl>
                                          <p:spTgt spid="76"/>
                                        </p:tgtEl>
                                        <p:attrNameLst>
                                          <p:attrName>ppt_w</p:attrName>
                                        </p:attrNameLst>
                                      </p:cBhvr>
                                      <p:tavLst>
                                        <p:tav tm="0">
                                          <p:val>
                                            <p:strVal val="#ppt_w+.3"/>
                                          </p:val>
                                        </p:tav>
                                        <p:tav tm="100000">
                                          <p:val>
                                            <p:strVal val="#ppt_w"/>
                                          </p:val>
                                        </p:tav>
                                      </p:tavLst>
                                    </p:anim>
                                    <p:anim calcmode="lin" valueType="num">
                                      <p:cBhvr>
                                        <p:cTn id="30" dur="1000" fill="hold"/>
                                        <p:tgtEl>
                                          <p:spTgt spid="76"/>
                                        </p:tgtEl>
                                        <p:attrNameLst>
                                          <p:attrName>ppt_h</p:attrName>
                                        </p:attrNameLst>
                                      </p:cBhvr>
                                      <p:tavLst>
                                        <p:tav tm="0">
                                          <p:val>
                                            <p:strVal val="#ppt_h"/>
                                          </p:val>
                                        </p:tav>
                                        <p:tav tm="100000">
                                          <p:val>
                                            <p:strVal val="#ppt_h"/>
                                          </p:val>
                                        </p:tav>
                                      </p:tavLst>
                                    </p:anim>
                                    <p:animEffect transition="in" filter="fade">
                                      <p:cBhvr>
                                        <p:cTn id="31" dur="1000"/>
                                        <p:tgtEl>
                                          <p:spTgt spid="76"/>
                                        </p:tgtEl>
                                      </p:cBhvr>
                                    </p:animEffect>
                                  </p:childTnLst>
                                </p:cTn>
                              </p:par>
                              <p:par>
                                <p:cTn id="32" presetID="50" presetClass="entr" presetSubtype="0" decel="100000" fill="hold" nodeType="withEffect">
                                  <p:stCondLst>
                                    <p:cond delay="200"/>
                                  </p:stCondLst>
                                  <p:childTnLst>
                                    <p:set>
                                      <p:cBhvr>
                                        <p:cTn id="33" dur="1" fill="hold">
                                          <p:stCondLst>
                                            <p:cond delay="0"/>
                                          </p:stCondLst>
                                        </p:cTn>
                                        <p:tgtEl>
                                          <p:spTgt spid="79"/>
                                        </p:tgtEl>
                                        <p:attrNameLst>
                                          <p:attrName>style.visibility</p:attrName>
                                        </p:attrNameLst>
                                      </p:cBhvr>
                                      <p:to>
                                        <p:strVal val="visible"/>
                                      </p:to>
                                    </p:set>
                                    <p:anim calcmode="lin" valueType="num">
                                      <p:cBhvr>
                                        <p:cTn id="34" dur="1000" fill="hold"/>
                                        <p:tgtEl>
                                          <p:spTgt spid="79"/>
                                        </p:tgtEl>
                                        <p:attrNameLst>
                                          <p:attrName>ppt_w</p:attrName>
                                        </p:attrNameLst>
                                      </p:cBhvr>
                                      <p:tavLst>
                                        <p:tav tm="0">
                                          <p:val>
                                            <p:strVal val="#ppt_w+.3"/>
                                          </p:val>
                                        </p:tav>
                                        <p:tav tm="100000">
                                          <p:val>
                                            <p:strVal val="#ppt_w"/>
                                          </p:val>
                                        </p:tav>
                                      </p:tavLst>
                                    </p:anim>
                                    <p:anim calcmode="lin" valueType="num">
                                      <p:cBhvr>
                                        <p:cTn id="35" dur="1000" fill="hold"/>
                                        <p:tgtEl>
                                          <p:spTgt spid="79"/>
                                        </p:tgtEl>
                                        <p:attrNameLst>
                                          <p:attrName>ppt_h</p:attrName>
                                        </p:attrNameLst>
                                      </p:cBhvr>
                                      <p:tavLst>
                                        <p:tav tm="0">
                                          <p:val>
                                            <p:strVal val="#ppt_h"/>
                                          </p:val>
                                        </p:tav>
                                        <p:tav tm="100000">
                                          <p:val>
                                            <p:strVal val="#ppt_h"/>
                                          </p:val>
                                        </p:tav>
                                      </p:tavLst>
                                    </p:anim>
                                    <p:animEffect transition="in" filter="fade">
                                      <p:cBhvr>
                                        <p:cTn id="36" dur="10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需求实现</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a:solidFill>
                  <a:schemeClr val="bg1"/>
                </a:solidFill>
              </a:rPr>
              <a:t>3</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661679" cy="576064"/>
            <a:chOff x="1128969" y="3163443"/>
            <a:chExt cx="1661679"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01</a:t>
              </a:r>
              <a:endParaRPr lang="zh-CN" altLang="en-US" sz="1600" dirty="0">
                <a:latin typeface="Impact" pitchFamily="34" charset="0"/>
              </a:endParaRPr>
            </a:p>
          </p:txBody>
        </p:sp>
        <p:sp>
          <p:nvSpPr>
            <p:cNvPr id="33" name="TextBox 32"/>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数据字典</a:t>
              </a:r>
              <a:endParaRPr lang="zh-CN" altLang="en-US" sz="1800" dirty="0">
                <a:solidFill>
                  <a:schemeClr val="bg1"/>
                </a:solidFill>
                <a:latin typeface="+mj-lt"/>
                <a:ea typeface="FZLanTingHeiS-EL-GB"/>
              </a:endParaRPr>
            </a:p>
          </p:txBody>
        </p:sp>
      </p:grpSp>
      <p:sp>
        <p:nvSpPr>
          <p:cNvPr id="59" name="TextBox 58"/>
          <p:cNvSpPr txBox="1"/>
          <p:nvPr/>
        </p:nvSpPr>
        <p:spPr>
          <a:xfrm>
            <a:off x="2267744" y="1224504"/>
            <a:ext cx="5688632" cy="830997"/>
          </a:xfrm>
          <a:prstGeom prst="rect">
            <a:avLst/>
          </a:prstGeom>
          <a:noFill/>
        </p:spPr>
        <p:txBody>
          <a:bodyPr wrap="square" rtlCol="0">
            <a:spAutoFit/>
          </a:bodyPr>
          <a:lstStyle/>
          <a:p>
            <a:pPr marL="0" lvl="1"/>
            <a:r>
              <a:rPr lang="zh-CN" altLang="en-US" sz="1600" b="1" dirty="0">
                <a:solidFill>
                  <a:schemeClr val="bg1"/>
                </a:solidFill>
              </a:rPr>
              <a:t>为对数据的数据项、数据结构、数据流、数据存储、处理逻辑、外部实体等进行定义和描述，对数据流程图中的各个元素做出详细的说明。为本项目编写了数据字典。</a:t>
            </a:r>
            <a:endParaRPr lang="zh-CN" altLang="zh-CN" sz="1600" b="1" dirty="0">
              <a:solidFill>
                <a:schemeClr val="bg1"/>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250" y="111125"/>
            <a:ext cx="4381500" cy="492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0793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 calcmode="lin" valueType="num">
                                      <p:cBhvr additive="base">
                                        <p:cTn id="17" dur="500" fill="hold"/>
                                        <p:tgtEl>
                                          <p:spTgt spid="3074"/>
                                        </p:tgtEl>
                                        <p:attrNameLst>
                                          <p:attrName>ppt_x</p:attrName>
                                        </p:attrNameLst>
                                      </p:cBhvr>
                                      <p:tavLst>
                                        <p:tav tm="0">
                                          <p:val>
                                            <p:strVal val="#ppt_x"/>
                                          </p:val>
                                        </p:tav>
                                        <p:tav tm="100000">
                                          <p:val>
                                            <p:strVal val="#ppt_x"/>
                                          </p:val>
                                        </p:tav>
                                      </p:tavLst>
                                    </p:anim>
                                    <p:anim calcmode="lin" valueType="num">
                                      <p:cBhvr additive="base">
                                        <p:cTn id="1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需求实现</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a:solidFill>
                  <a:schemeClr val="bg1"/>
                </a:solidFill>
              </a:rPr>
              <a:t>3</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206426" cy="576064"/>
            <a:chOff x="1128969" y="3163443"/>
            <a:chExt cx="1206426"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02</a:t>
              </a:r>
              <a:endParaRPr lang="zh-CN" altLang="en-US" sz="1600" dirty="0">
                <a:latin typeface="Impact" pitchFamily="34" charset="0"/>
              </a:endParaRPr>
            </a:p>
          </p:txBody>
        </p:sp>
        <p:sp>
          <p:nvSpPr>
            <p:cNvPr id="33" name="TextBox 32"/>
            <p:cNvSpPr txBox="1"/>
            <p:nvPr/>
          </p:nvSpPr>
          <p:spPr>
            <a:xfrm>
              <a:off x="1682652" y="3297587"/>
              <a:ext cx="652743" cy="369332"/>
            </a:xfrm>
            <a:prstGeom prst="rect">
              <a:avLst/>
            </a:prstGeom>
            <a:noFill/>
          </p:spPr>
          <p:txBody>
            <a:bodyPr wrap="none" rtlCol="0">
              <a:spAutoFit/>
            </a:bodyPr>
            <a:lstStyle/>
            <a:p>
              <a:r>
                <a:rPr lang="en-US" altLang="zh-CN" sz="1800" dirty="0" smtClean="0">
                  <a:solidFill>
                    <a:schemeClr val="bg1"/>
                  </a:solidFill>
                  <a:latin typeface="+mj-lt"/>
                  <a:ea typeface="FZLanTingHeiS-EL-GB"/>
                </a:rPr>
                <a:t>ER</a:t>
              </a:r>
              <a:r>
                <a:rPr lang="zh-CN" altLang="en-US" sz="1800" dirty="0" smtClean="0">
                  <a:solidFill>
                    <a:schemeClr val="bg1"/>
                  </a:solidFill>
                  <a:latin typeface="+mj-lt"/>
                  <a:ea typeface="FZLanTingHeiS-EL-GB"/>
                </a:rPr>
                <a:t>图</a:t>
              </a:r>
              <a:endParaRPr lang="zh-CN" altLang="en-US" sz="1800" dirty="0">
                <a:solidFill>
                  <a:schemeClr val="bg1"/>
                </a:solidFill>
                <a:latin typeface="+mj-lt"/>
                <a:ea typeface="FZLanTingHeiS-EL-GB"/>
              </a:endParaRPr>
            </a:p>
          </p:txBody>
        </p:sp>
      </p:grpSp>
      <p:sp>
        <p:nvSpPr>
          <p:cNvPr id="59" name="TextBox 58"/>
          <p:cNvSpPr txBox="1"/>
          <p:nvPr/>
        </p:nvSpPr>
        <p:spPr>
          <a:xfrm>
            <a:off x="2267744" y="1224504"/>
            <a:ext cx="5688632" cy="1077218"/>
          </a:xfrm>
          <a:prstGeom prst="rect">
            <a:avLst/>
          </a:prstGeom>
          <a:noFill/>
        </p:spPr>
        <p:txBody>
          <a:bodyPr wrap="square" rtlCol="0">
            <a:spAutoFit/>
          </a:bodyPr>
          <a:lstStyle/>
          <a:p>
            <a:pPr marL="0" lvl="1"/>
            <a:r>
              <a:rPr lang="zh-CN" altLang="en-US" sz="1600" b="1" dirty="0">
                <a:solidFill>
                  <a:schemeClr val="bg1"/>
                </a:solidFill>
              </a:rPr>
              <a:t>是指提供了表示实体型、属性和联系的方法，用来描述现实世界的概念模型。</a:t>
            </a:r>
            <a:r>
              <a:rPr lang="en-US" altLang="zh-CN" sz="1600" b="1" dirty="0">
                <a:solidFill>
                  <a:schemeClr val="bg1"/>
                </a:solidFill>
              </a:rPr>
              <a:t>E-R</a:t>
            </a:r>
            <a:r>
              <a:rPr lang="zh-CN" altLang="en-US" sz="1600" b="1" dirty="0">
                <a:solidFill>
                  <a:schemeClr val="bg1"/>
                </a:solidFill>
              </a:rPr>
              <a:t>方法</a:t>
            </a:r>
            <a:r>
              <a:rPr lang="en-US" altLang="zh-CN" sz="1600" b="1" dirty="0">
                <a:solidFill>
                  <a:schemeClr val="bg1"/>
                </a:solidFill>
              </a:rPr>
              <a:t>:</a:t>
            </a:r>
            <a:r>
              <a:rPr lang="zh-CN" altLang="en-US" sz="1600" b="1" dirty="0">
                <a:solidFill>
                  <a:schemeClr val="bg1"/>
                </a:solidFill>
              </a:rPr>
              <a:t>是“实体</a:t>
            </a:r>
            <a:r>
              <a:rPr lang="en-US" altLang="zh-CN" sz="1600" b="1" dirty="0">
                <a:solidFill>
                  <a:schemeClr val="bg1"/>
                </a:solidFill>
              </a:rPr>
              <a:t>-</a:t>
            </a:r>
            <a:r>
              <a:rPr lang="zh-CN" altLang="en-US" sz="1600" b="1" dirty="0">
                <a:solidFill>
                  <a:schemeClr val="bg1"/>
                </a:solidFill>
              </a:rPr>
              <a:t>联系方法”（</a:t>
            </a:r>
            <a:r>
              <a:rPr lang="en-US" altLang="zh-CN" sz="1600" b="1" dirty="0">
                <a:solidFill>
                  <a:schemeClr val="bg1"/>
                </a:solidFill>
              </a:rPr>
              <a:t>Entity-Relationship Approach</a:t>
            </a:r>
            <a:r>
              <a:rPr lang="zh-CN" altLang="en-US" sz="1600" b="1" dirty="0">
                <a:solidFill>
                  <a:schemeClr val="bg1"/>
                </a:solidFill>
              </a:rPr>
              <a:t>）的简称。它是描述现实世界概念</a:t>
            </a:r>
            <a:r>
              <a:rPr lang="zh-CN" altLang="en-US" sz="1600" b="1" dirty="0">
                <a:solidFill>
                  <a:schemeClr val="bg1"/>
                </a:solidFill>
                <a:hlinkClick r:id="rId2" tooltip="结构"/>
              </a:rPr>
              <a:t>结构</a:t>
            </a:r>
            <a:r>
              <a:rPr lang="zh-CN" altLang="en-US" sz="1600" b="1" dirty="0">
                <a:solidFill>
                  <a:schemeClr val="bg1"/>
                </a:solidFill>
              </a:rPr>
              <a:t>模型的有效方法。</a:t>
            </a:r>
            <a:endParaRPr lang="zh-CN" altLang="zh-CN" sz="1600" b="1" dirty="0">
              <a:solidFill>
                <a:schemeClr val="bg1"/>
              </a:solidFill>
            </a:endParaRPr>
          </a:p>
        </p:txBody>
      </p:sp>
      <p:pic>
        <p:nvPicPr>
          <p:cNvPr id="15" name="图片 14"/>
          <p:cNvPicPr/>
          <p:nvPr/>
        </p:nvPicPr>
        <p:blipFill>
          <a:blip r:embed="rId3"/>
          <a:stretch>
            <a:fillRect/>
          </a:stretch>
        </p:blipFill>
        <p:spPr>
          <a:xfrm>
            <a:off x="1827847" y="590550"/>
            <a:ext cx="5488305" cy="3962400"/>
          </a:xfrm>
          <a:prstGeom prst="rect">
            <a:avLst/>
          </a:prstGeom>
        </p:spPr>
      </p:pic>
    </p:spTree>
    <p:extLst>
      <p:ext uri="{BB962C8B-B14F-4D97-AF65-F5344CB8AC3E}">
        <p14:creationId xmlns:p14="http://schemas.microsoft.com/office/powerpoint/2010/main" val="784069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需求实现</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a:solidFill>
                  <a:schemeClr val="bg1"/>
                </a:solidFill>
              </a:rPr>
              <a:t>3</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661679" cy="576064"/>
            <a:chOff x="1128969" y="3163443"/>
            <a:chExt cx="1661679"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03</a:t>
              </a:r>
              <a:endParaRPr lang="zh-CN" altLang="en-US" sz="1600" dirty="0">
                <a:latin typeface="Impact" pitchFamily="34" charset="0"/>
              </a:endParaRPr>
            </a:p>
          </p:txBody>
        </p:sp>
        <p:sp>
          <p:nvSpPr>
            <p:cNvPr id="33" name="TextBox 32"/>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运行环境</a:t>
              </a:r>
              <a:endParaRPr lang="zh-CN" altLang="en-US" sz="1800" dirty="0">
                <a:solidFill>
                  <a:schemeClr val="bg1"/>
                </a:solidFill>
                <a:latin typeface="+mj-lt"/>
                <a:ea typeface="FZLanTingHeiS-EL-GB"/>
              </a:endParaRPr>
            </a:p>
          </p:txBody>
        </p:sp>
      </p:grpSp>
      <p:sp>
        <p:nvSpPr>
          <p:cNvPr id="59" name="TextBox 58"/>
          <p:cNvSpPr txBox="1"/>
          <p:nvPr/>
        </p:nvSpPr>
        <p:spPr>
          <a:xfrm>
            <a:off x="2254812" y="923474"/>
            <a:ext cx="5688632" cy="4524315"/>
          </a:xfrm>
          <a:prstGeom prst="rect">
            <a:avLst/>
          </a:prstGeom>
          <a:noFill/>
        </p:spPr>
        <p:txBody>
          <a:bodyPr wrap="square" rtlCol="0">
            <a:spAutoFit/>
          </a:bodyPr>
          <a:lstStyle/>
          <a:p>
            <a:r>
              <a:rPr lang="zh-CN" altLang="zh-CN" sz="1600" b="1" dirty="0">
                <a:solidFill>
                  <a:schemeClr val="bg1"/>
                </a:solidFill>
              </a:rPr>
              <a:t>硬件环境：</a:t>
            </a:r>
          </a:p>
          <a:p>
            <a:r>
              <a:rPr lang="en-US" altLang="zh-CN" sz="1600" b="1" dirty="0">
                <a:solidFill>
                  <a:schemeClr val="bg1"/>
                </a:solidFill>
              </a:rPr>
              <a:t>	 </a:t>
            </a:r>
            <a:r>
              <a:rPr lang="zh-CN" altLang="zh-CN" sz="1600" b="1" dirty="0">
                <a:solidFill>
                  <a:schemeClr val="bg1"/>
                </a:solidFill>
              </a:rPr>
              <a:t>本网站要求提供对外服务的能力</a:t>
            </a:r>
            <a:r>
              <a:rPr lang="en-US" altLang="zh-CN" sz="1600" b="1" dirty="0">
                <a:solidFill>
                  <a:schemeClr val="bg1"/>
                </a:solidFill>
              </a:rPr>
              <a:t>,</a:t>
            </a:r>
            <a:r>
              <a:rPr lang="zh-CN" altLang="zh-CN" sz="1600" b="1" dirty="0">
                <a:solidFill>
                  <a:schemeClr val="bg1"/>
                </a:solidFill>
              </a:rPr>
              <a:t>保证至少</a:t>
            </a:r>
            <a:r>
              <a:rPr lang="en-US" altLang="zh-CN" sz="1600" b="1" dirty="0">
                <a:solidFill>
                  <a:schemeClr val="bg1"/>
                </a:solidFill>
              </a:rPr>
              <a:t>200</a:t>
            </a:r>
            <a:r>
              <a:rPr lang="zh-CN" altLang="zh-CN" sz="1600" b="1" dirty="0">
                <a:solidFill>
                  <a:schemeClr val="bg1"/>
                </a:solidFill>
              </a:rPr>
              <a:t>名同学上课辅助服务的要求</a:t>
            </a:r>
            <a:r>
              <a:rPr lang="en-US" altLang="zh-CN" sz="1600" b="1" dirty="0">
                <a:solidFill>
                  <a:schemeClr val="bg1"/>
                </a:solidFill>
              </a:rPr>
              <a:t>.</a:t>
            </a:r>
            <a:r>
              <a:rPr lang="zh-CN" altLang="zh-CN" sz="1600" b="1" dirty="0">
                <a:solidFill>
                  <a:schemeClr val="bg1"/>
                </a:solidFill>
              </a:rPr>
              <a:t>网页相应时间小于</a:t>
            </a:r>
            <a:r>
              <a:rPr lang="en-US" altLang="zh-CN" sz="1600" b="1" dirty="0">
                <a:solidFill>
                  <a:schemeClr val="bg1"/>
                </a:solidFill>
              </a:rPr>
              <a:t>1</a:t>
            </a:r>
            <a:r>
              <a:rPr lang="zh-CN" altLang="zh-CN" sz="1600" b="1" dirty="0">
                <a:solidFill>
                  <a:schemeClr val="bg1"/>
                </a:solidFill>
              </a:rPr>
              <a:t>秒，包括数据存储能力</a:t>
            </a:r>
            <a:r>
              <a:rPr lang="en-US" altLang="zh-CN" sz="1600" b="1" dirty="0">
                <a:solidFill>
                  <a:schemeClr val="bg1"/>
                </a:solidFill>
              </a:rPr>
              <a:t>,</a:t>
            </a:r>
            <a:r>
              <a:rPr lang="zh-CN" altLang="zh-CN" sz="1600" b="1" dirty="0">
                <a:solidFill>
                  <a:schemeClr val="bg1"/>
                </a:solidFill>
              </a:rPr>
              <a:t>网络服务吞吐能力</a:t>
            </a:r>
            <a:r>
              <a:rPr lang="en-US" altLang="zh-CN" sz="1600" b="1" dirty="0">
                <a:solidFill>
                  <a:schemeClr val="bg1"/>
                </a:solidFill>
              </a:rPr>
              <a:t>,</a:t>
            </a:r>
            <a:r>
              <a:rPr lang="zh-CN" altLang="zh-CN" sz="1600" b="1" dirty="0">
                <a:solidFill>
                  <a:schemeClr val="bg1"/>
                </a:solidFill>
              </a:rPr>
              <a:t>数据安全特性等</a:t>
            </a:r>
            <a:r>
              <a:rPr lang="en-US" altLang="zh-CN" sz="1600" b="1" dirty="0">
                <a:solidFill>
                  <a:schemeClr val="bg1"/>
                </a:solidFill>
              </a:rPr>
              <a:t>.</a:t>
            </a:r>
            <a:endParaRPr lang="zh-CN" altLang="zh-CN" sz="1600" b="1" dirty="0">
              <a:solidFill>
                <a:schemeClr val="bg1"/>
              </a:solidFill>
            </a:endParaRPr>
          </a:p>
          <a:p>
            <a:r>
              <a:rPr lang="zh-CN" altLang="zh-CN" sz="1600" b="1" dirty="0">
                <a:solidFill>
                  <a:schemeClr val="bg1"/>
                </a:solidFill>
              </a:rPr>
              <a:t>服务器选用</a:t>
            </a:r>
            <a:r>
              <a:rPr lang="en-US" altLang="zh-CN" sz="1600" b="1" dirty="0">
                <a:solidFill>
                  <a:schemeClr val="bg1"/>
                </a:solidFill>
              </a:rPr>
              <a:t>2</a:t>
            </a:r>
            <a:r>
              <a:rPr lang="zh-CN" altLang="zh-CN" sz="1600" b="1" dirty="0">
                <a:solidFill>
                  <a:schemeClr val="bg1"/>
                </a:solidFill>
              </a:rPr>
              <a:t>个</a:t>
            </a:r>
            <a:r>
              <a:rPr lang="en-US" altLang="zh-CN" sz="1600" b="1" dirty="0">
                <a:solidFill>
                  <a:schemeClr val="bg1"/>
                </a:solidFill>
              </a:rPr>
              <a:t>CPU</a:t>
            </a:r>
            <a:r>
              <a:rPr lang="zh-CN" altLang="zh-CN" sz="1600" b="1" dirty="0">
                <a:solidFill>
                  <a:schemeClr val="bg1"/>
                </a:solidFill>
              </a:rPr>
              <a:t>，</a:t>
            </a:r>
            <a:r>
              <a:rPr lang="en-US" altLang="zh-CN" sz="1600" b="1" dirty="0">
                <a:solidFill>
                  <a:schemeClr val="bg1"/>
                </a:solidFill>
              </a:rPr>
              <a:t>16</a:t>
            </a:r>
            <a:r>
              <a:rPr lang="zh-CN" altLang="zh-CN" sz="1600" b="1" dirty="0">
                <a:solidFill>
                  <a:schemeClr val="bg1"/>
                </a:solidFill>
              </a:rPr>
              <a:t>核，内存</a:t>
            </a:r>
            <a:r>
              <a:rPr lang="en-US" altLang="zh-CN" sz="1600" b="1" dirty="0">
                <a:solidFill>
                  <a:schemeClr val="bg1"/>
                </a:solidFill>
              </a:rPr>
              <a:t>6G</a:t>
            </a:r>
            <a:r>
              <a:rPr lang="zh-CN" altLang="zh-CN" sz="1600" b="1" dirty="0">
                <a:solidFill>
                  <a:schemeClr val="bg1"/>
                </a:solidFill>
              </a:rPr>
              <a:t>，硬盘</a:t>
            </a:r>
            <a:r>
              <a:rPr lang="en-US" altLang="zh-CN" sz="1600" b="1" dirty="0">
                <a:solidFill>
                  <a:schemeClr val="bg1"/>
                </a:solidFill>
              </a:rPr>
              <a:t>1T</a:t>
            </a:r>
            <a:r>
              <a:rPr lang="zh-CN" altLang="zh-CN" sz="1600" b="1" dirty="0">
                <a:solidFill>
                  <a:schemeClr val="bg1"/>
                </a:solidFill>
              </a:rPr>
              <a:t>（杨枨老师提供）</a:t>
            </a:r>
            <a:r>
              <a:rPr lang="en-US" altLang="zh-CN" sz="1600" b="1" dirty="0">
                <a:solidFill>
                  <a:schemeClr val="bg1"/>
                </a:solidFill>
              </a:rPr>
              <a:t>, </a:t>
            </a:r>
            <a:r>
              <a:rPr lang="zh-CN" altLang="zh-CN" sz="1600" b="1" dirty="0">
                <a:solidFill>
                  <a:schemeClr val="bg1"/>
                </a:solidFill>
              </a:rPr>
              <a:t>拥有浏览器能够访问网页的操作系统即可，部署在校园网内。</a:t>
            </a:r>
          </a:p>
          <a:p>
            <a:r>
              <a:rPr lang="en-US" altLang="zh-CN" sz="1600" b="1" dirty="0">
                <a:solidFill>
                  <a:schemeClr val="bg1"/>
                </a:solidFill>
              </a:rPr>
              <a:t> </a:t>
            </a:r>
            <a:endParaRPr lang="zh-CN" altLang="zh-CN" sz="1600" b="1" dirty="0">
              <a:solidFill>
                <a:schemeClr val="bg1"/>
              </a:solidFill>
            </a:endParaRPr>
          </a:p>
          <a:p>
            <a:r>
              <a:rPr lang="zh-CN" altLang="zh-CN" sz="1600" b="1" dirty="0">
                <a:solidFill>
                  <a:schemeClr val="bg1"/>
                </a:solidFill>
              </a:rPr>
              <a:t>软件环境：</a:t>
            </a:r>
          </a:p>
          <a:p>
            <a:r>
              <a:rPr lang="zh-CN" altLang="zh-CN" sz="1600" b="1" dirty="0">
                <a:solidFill>
                  <a:schemeClr val="bg1"/>
                </a:solidFill>
              </a:rPr>
              <a:t>网络操作系统有</a:t>
            </a:r>
            <a:r>
              <a:rPr lang="en-US" altLang="zh-CN" sz="1600" b="1" dirty="0">
                <a:solidFill>
                  <a:schemeClr val="bg1"/>
                </a:solidFill>
              </a:rPr>
              <a:t>Windows 2003 Server</a:t>
            </a:r>
            <a:r>
              <a:rPr lang="zh-CN" altLang="zh-CN" sz="1600" b="1" dirty="0">
                <a:solidFill>
                  <a:schemeClr val="bg1"/>
                </a:solidFill>
              </a:rPr>
              <a:t>、</a:t>
            </a:r>
            <a:r>
              <a:rPr lang="en-US" altLang="zh-CN" sz="1600" b="1" dirty="0">
                <a:solidFill>
                  <a:schemeClr val="bg1"/>
                </a:solidFill>
              </a:rPr>
              <a:t>Windows 2008 Server</a:t>
            </a:r>
            <a:r>
              <a:rPr lang="zh-CN" altLang="zh-CN" sz="1600" b="1" dirty="0">
                <a:solidFill>
                  <a:schemeClr val="bg1"/>
                </a:solidFill>
              </a:rPr>
              <a:t>、</a:t>
            </a:r>
            <a:r>
              <a:rPr lang="en-US" altLang="zh-CN" sz="1600" b="1" dirty="0">
                <a:solidFill>
                  <a:schemeClr val="bg1"/>
                </a:solidFill>
              </a:rPr>
              <a:t>Linux windows8</a:t>
            </a:r>
            <a:r>
              <a:rPr lang="zh-CN" altLang="zh-CN" sz="1600" b="1" dirty="0">
                <a:solidFill>
                  <a:schemeClr val="bg1"/>
                </a:solidFill>
              </a:rPr>
              <a:t>，</a:t>
            </a:r>
            <a:r>
              <a:rPr lang="en-US" altLang="zh-CN" sz="1600" b="1" dirty="0">
                <a:solidFill>
                  <a:schemeClr val="bg1"/>
                </a:solidFill>
              </a:rPr>
              <a:t>windows 10</a:t>
            </a:r>
            <a:endParaRPr lang="zh-CN" altLang="zh-CN" sz="1600" b="1" dirty="0">
              <a:solidFill>
                <a:schemeClr val="bg1"/>
              </a:solidFill>
            </a:endParaRPr>
          </a:p>
          <a:p>
            <a:r>
              <a:rPr lang="en-US" altLang="zh-CN" sz="1600" b="1" dirty="0">
                <a:solidFill>
                  <a:schemeClr val="bg1"/>
                </a:solidFill>
              </a:rPr>
              <a:t>Web</a:t>
            </a:r>
            <a:r>
              <a:rPr lang="zh-CN" altLang="zh-CN" sz="1600" b="1" dirty="0">
                <a:solidFill>
                  <a:schemeClr val="bg1"/>
                </a:solidFill>
              </a:rPr>
              <a:t>服务器软件有</a:t>
            </a:r>
            <a:r>
              <a:rPr lang="en-US" altLang="zh-CN" sz="1600" b="1" dirty="0">
                <a:solidFill>
                  <a:schemeClr val="bg1"/>
                </a:solidFill>
              </a:rPr>
              <a:t>Resin</a:t>
            </a:r>
            <a:r>
              <a:rPr lang="zh-CN" altLang="zh-CN" sz="1600" b="1" dirty="0">
                <a:solidFill>
                  <a:schemeClr val="bg1"/>
                </a:solidFill>
              </a:rPr>
              <a:t>、</a:t>
            </a:r>
            <a:r>
              <a:rPr lang="en-US" altLang="zh-CN" sz="1600" b="1" dirty="0">
                <a:solidFill>
                  <a:schemeClr val="bg1"/>
                </a:solidFill>
              </a:rPr>
              <a:t>Apache</a:t>
            </a:r>
            <a:r>
              <a:rPr lang="zh-CN" altLang="zh-CN" sz="1600" b="1" dirty="0">
                <a:solidFill>
                  <a:schemeClr val="bg1"/>
                </a:solidFill>
              </a:rPr>
              <a:t>、</a:t>
            </a:r>
            <a:r>
              <a:rPr lang="en-US" altLang="zh-CN" sz="1600" b="1" dirty="0">
                <a:solidFill>
                  <a:schemeClr val="bg1"/>
                </a:solidFill>
              </a:rPr>
              <a:t>Zeus</a:t>
            </a:r>
            <a:r>
              <a:rPr lang="zh-CN" altLang="zh-CN" sz="1600" b="1" dirty="0">
                <a:solidFill>
                  <a:schemeClr val="bg1"/>
                </a:solidFill>
              </a:rPr>
              <a:t>、</a:t>
            </a:r>
            <a:r>
              <a:rPr lang="en-US" altLang="zh-CN" sz="1600" b="1" dirty="0">
                <a:solidFill>
                  <a:schemeClr val="bg1"/>
                </a:solidFill>
              </a:rPr>
              <a:t>Tomcat</a:t>
            </a:r>
            <a:r>
              <a:rPr lang="zh-CN" altLang="zh-CN" sz="1600" b="1" dirty="0">
                <a:solidFill>
                  <a:schemeClr val="bg1"/>
                </a:solidFill>
              </a:rPr>
              <a:t>、</a:t>
            </a:r>
            <a:r>
              <a:rPr lang="en-US" altLang="zh-CN" sz="1600" b="1" dirty="0">
                <a:solidFill>
                  <a:schemeClr val="bg1"/>
                </a:solidFill>
              </a:rPr>
              <a:t>Application Server</a:t>
            </a:r>
            <a:endParaRPr lang="zh-CN" altLang="zh-CN" sz="1600" b="1" dirty="0">
              <a:solidFill>
                <a:schemeClr val="bg1"/>
              </a:solidFill>
            </a:endParaRPr>
          </a:p>
          <a:p>
            <a:r>
              <a:rPr lang="zh-CN" altLang="zh-CN" sz="1600" b="1" dirty="0">
                <a:solidFill>
                  <a:schemeClr val="bg1"/>
                </a:solidFill>
              </a:rPr>
              <a:t>常用的数据库系统有</a:t>
            </a:r>
            <a:r>
              <a:rPr lang="en-US" altLang="zh-CN" sz="1600" b="1" dirty="0">
                <a:solidFill>
                  <a:schemeClr val="bg1"/>
                </a:solidFill>
              </a:rPr>
              <a:t>Oracle</a:t>
            </a:r>
            <a:r>
              <a:rPr lang="zh-CN" altLang="zh-CN" sz="1600" b="1" dirty="0">
                <a:solidFill>
                  <a:schemeClr val="bg1"/>
                </a:solidFill>
              </a:rPr>
              <a:t>、</a:t>
            </a:r>
            <a:r>
              <a:rPr lang="en-US" altLang="zh-CN" sz="1600" b="1" dirty="0">
                <a:solidFill>
                  <a:schemeClr val="bg1"/>
                </a:solidFill>
              </a:rPr>
              <a:t>MySQL</a:t>
            </a:r>
            <a:r>
              <a:rPr lang="zh-CN" altLang="zh-CN" sz="1600" b="1" dirty="0">
                <a:solidFill>
                  <a:schemeClr val="bg1"/>
                </a:solidFill>
              </a:rPr>
              <a:t>、</a:t>
            </a:r>
            <a:r>
              <a:rPr lang="en-US" altLang="zh-CN" sz="1600" b="1" dirty="0">
                <a:solidFill>
                  <a:schemeClr val="bg1"/>
                </a:solidFill>
              </a:rPr>
              <a:t>DB2</a:t>
            </a:r>
            <a:r>
              <a:rPr lang="zh-CN" altLang="zh-CN" sz="1600" b="1" dirty="0">
                <a:solidFill>
                  <a:schemeClr val="bg1"/>
                </a:solidFill>
              </a:rPr>
              <a:t>、</a:t>
            </a:r>
            <a:r>
              <a:rPr lang="en-US" altLang="zh-CN" sz="1600" b="1" dirty="0">
                <a:solidFill>
                  <a:schemeClr val="bg1"/>
                </a:solidFill>
              </a:rPr>
              <a:t>MS</a:t>
            </a:r>
            <a:r>
              <a:rPr lang="zh-CN" altLang="zh-CN" sz="1600" b="1" dirty="0">
                <a:solidFill>
                  <a:schemeClr val="bg1"/>
                </a:solidFill>
              </a:rPr>
              <a:t>、</a:t>
            </a:r>
            <a:r>
              <a:rPr lang="en-US" altLang="zh-CN" sz="1600" b="1" dirty="0">
                <a:solidFill>
                  <a:schemeClr val="bg1"/>
                </a:solidFill>
              </a:rPr>
              <a:t>SQL Server</a:t>
            </a:r>
            <a:r>
              <a:rPr lang="zh-CN" altLang="zh-CN" sz="1600" b="1" dirty="0">
                <a:solidFill>
                  <a:schemeClr val="bg1"/>
                </a:solidFill>
              </a:rPr>
              <a:t>等。</a:t>
            </a:r>
          </a:p>
          <a:p>
            <a:r>
              <a:rPr lang="en-US" altLang="zh-CN" sz="1600" b="1" dirty="0">
                <a:solidFill>
                  <a:schemeClr val="bg1"/>
                </a:solidFill>
              </a:rPr>
              <a:t> </a:t>
            </a:r>
            <a:endParaRPr lang="zh-CN" altLang="zh-CN" sz="1600" b="1" dirty="0">
              <a:solidFill>
                <a:schemeClr val="bg1"/>
              </a:solidFill>
            </a:endParaRPr>
          </a:p>
          <a:p>
            <a:r>
              <a:rPr lang="zh-CN" altLang="zh-CN" sz="1600" b="1" dirty="0">
                <a:solidFill>
                  <a:schemeClr val="bg1"/>
                </a:solidFill>
              </a:rPr>
              <a:t>网络环境：</a:t>
            </a:r>
          </a:p>
          <a:p>
            <a:r>
              <a:rPr lang="en-US" altLang="zh-CN" sz="1600" b="1" dirty="0">
                <a:solidFill>
                  <a:schemeClr val="bg1"/>
                </a:solidFill>
              </a:rPr>
              <a:t>	</a:t>
            </a:r>
            <a:r>
              <a:rPr lang="zh-CN" altLang="zh-CN" sz="1600" b="1" dirty="0">
                <a:solidFill>
                  <a:schemeClr val="bg1"/>
                </a:solidFill>
              </a:rPr>
              <a:t>部署在校园网中</a:t>
            </a:r>
          </a:p>
        </p:txBody>
      </p:sp>
    </p:spTree>
    <p:extLst>
      <p:ext uri="{BB962C8B-B14F-4D97-AF65-F5344CB8AC3E}">
        <p14:creationId xmlns:p14="http://schemas.microsoft.com/office/powerpoint/2010/main" val="4085260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需求实现</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a:solidFill>
                  <a:schemeClr val="bg1"/>
                </a:solidFill>
              </a:rPr>
              <a:t>3</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661679" cy="576064"/>
            <a:chOff x="1128969" y="3163443"/>
            <a:chExt cx="1661679"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03</a:t>
              </a:r>
              <a:endParaRPr lang="zh-CN" altLang="en-US" sz="1600" dirty="0">
                <a:latin typeface="Impact" pitchFamily="34" charset="0"/>
              </a:endParaRPr>
            </a:p>
          </p:txBody>
        </p:sp>
        <p:sp>
          <p:nvSpPr>
            <p:cNvPr id="33" name="TextBox 32"/>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运行环境</a:t>
              </a:r>
              <a:endParaRPr lang="zh-CN" altLang="en-US" sz="1800" dirty="0">
                <a:solidFill>
                  <a:schemeClr val="bg1"/>
                </a:solidFill>
                <a:latin typeface="+mj-lt"/>
                <a:ea typeface="FZLanTingHeiS-EL-GB"/>
              </a:endParaRPr>
            </a:p>
          </p:txBody>
        </p:sp>
      </p:grpSp>
      <p:sp>
        <p:nvSpPr>
          <p:cNvPr id="59" name="TextBox 58"/>
          <p:cNvSpPr txBox="1"/>
          <p:nvPr/>
        </p:nvSpPr>
        <p:spPr>
          <a:xfrm>
            <a:off x="2254812" y="923474"/>
            <a:ext cx="5688632" cy="4524315"/>
          </a:xfrm>
          <a:prstGeom prst="rect">
            <a:avLst/>
          </a:prstGeom>
          <a:noFill/>
        </p:spPr>
        <p:txBody>
          <a:bodyPr wrap="square" rtlCol="0">
            <a:spAutoFit/>
          </a:bodyPr>
          <a:lstStyle/>
          <a:p>
            <a:r>
              <a:rPr lang="zh-CN" altLang="zh-CN" sz="1600" b="1" dirty="0">
                <a:solidFill>
                  <a:schemeClr val="bg1"/>
                </a:solidFill>
              </a:rPr>
              <a:t>硬件环境：</a:t>
            </a:r>
          </a:p>
          <a:p>
            <a:r>
              <a:rPr lang="en-US" altLang="zh-CN" sz="1600" b="1" dirty="0">
                <a:solidFill>
                  <a:schemeClr val="bg1"/>
                </a:solidFill>
              </a:rPr>
              <a:t>	 </a:t>
            </a:r>
            <a:r>
              <a:rPr lang="zh-CN" altLang="zh-CN" sz="1600" b="1" dirty="0">
                <a:solidFill>
                  <a:schemeClr val="bg1"/>
                </a:solidFill>
              </a:rPr>
              <a:t>本网站要求提供对外服务的能力</a:t>
            </a:r>
            <a:r>
              <a:rPr lang="en-US" altLang="zh-CN" sz="1600" b="1" dirty="0">
                <a:solidFill>
                  <a:schemeClr val="bg1"/>
                </a:solidFill>
              </a:rPr>
              <a:t>,</a:t>
            </a:r>
            <a:r>
              <a:rPr lang="zh-CN" altLang="zh-CN" sz="1600" b="1" dirty="0">
                <a:solidFill>
                  <a:schemeClr val="bg1"/>
                </a:solidFill>
              </a:rPr>
              <a:t>保证至少</a:t>
            </a:r>
            <a:r>
              <a:rPr lang="en-US" altLang="zh-CN" sz="1600" b="1" dirty="0">
                <a:solidFill>
                  <a:schemeClr val="bg1"/>
                </a:solidFill>
              </a:rPr>
              <a:t>200</a:t>
            </a:r>
            <a:r>
              <a:rPr lang="zh-CN" altLang="zh-CN" sz="1600" b="1" dirty="0">
                <a:solidFill>
                  <a:schemeClr val="bg1"/>
                </a:solidFill>
              </a:rPr>
              <a:t>名同学上课辅助服务的要求</a:t>
            </a:r>
            <a:r>
              <a:rPr lang="en-US" altLang="zh-CN" sz="1600" b="1" dirty="0">
                <a:solidFill>
                  <a:schemeClr val="bg1"/>
                </a:solidFill>
              </a:rPr>
              <a:t>.</a:t>
            </a:r>
            <a:r>
              <a:rPr lang="zh-CN" altLang="zh-CN" sz="1600" b="1" dirty="0">
                <a:solidFill>
                  <a:schemeClr val="bg1"/>
                </a:solidFill>
              </a:rPr>
              <a:t>网页相应时间小于</a:t>
            </a:r>
            <a:r>
              <a:rPr lang="en-US" altLang="zh-CN" sz="1600" b="1" dirty="0">
                <a:solidFill>
                  <a:schemeClr val="bg1"/>
                </a:solidFill>
              </a:rPr>
              <a:t>1</a:t>
            </a:r>
            <a:r>
              <a:rPr lang="zh-CN" altLang="zh-CN" sz="1600" b="1" dirty="0">
                <a:solidFill>
                  <a:schemeClr val="bg1"/>
                </a:solidFill>
              </a:rPr>
              <a:t>秒，包括数据存储能力</a:t>
            </a:r>
            <a:r>
              <a:rPr lang="en-US" altLang="zh-CN" sz="1600" b="1" dirty="0">
                <a:solidFill>
                  <a:schemeClr val="bg1"/>
                </a:solidFill>
              </a:rPr>
              <a:t>,</a:t>
            </a:r>
            <a:r>
              <a:rPr lang="zh-CN" altLang="zh-CN" sz="1600" b="1" dirty="0">
                <a:solidFill>
                  <a:schemeClr val="bg1"/>
                </a:solidFill>
              </a:rPr>
              <a:t>网络服务吞吐能力</a:t>
            </a:r>
            <a:r>
              <a:rPr lang="en-US" altLang="zh-CN" sz="1600" b="1" dirty="0">
                <a:solidFill>
                  <a:schemeClr val="bg1"/>
                </a:solidFill>
              </a:rPr>
              <a:t>,</a:t>
            </a:r>
            <a:r>
              <a:rPr lang="zh-CN" altLang="zh-CN" sz="1600" b="1" dirty="0">
                <a:solidFill>
                  <a:schemeClr val="bg1"/>
                </a:solidFill>
              </a:rPr>
              <a:t>数据安全特性等</a:t>
            </a:r>
            <a:r>
              <a:rPr lang="en-US" altLang="zh-CN" sz="1600" b="1" dirty="0">
                <a:solidFill>
                  <a:schemeClr val="bg1"/>
                </a:solidFill>
              </a:rPr>
              <a:t>.</a:t>
            </a:r>
            <a:endParaRPr lang="zh-CN" altLang="zh-CN" sz="1600" b="1" dirty="0">
              <a:solidFill>
                <a:schemeClr val="bg1"/>
              </a:solidFill>
            </a:endParaRPr>
          </a:p>
          <a:p>
            <a:r>
              <a:rPr lang="zh-CN" altLang="zh-CN" sz="1600" b="1" dirty="0">
                <a:solidFill>
                  <a:schemeClr val="bg1"/>
                </a:solidFill>
              </a:rPr>
              <a:t>服务器选用</a:t>
            </a:r>
            <a:r>
              <a:rPr lang="en-US" altLang="zh-CN" sz="1600" b="1" dirty="0">
                <a:solidFill>
                  <a:schemeClr val="bg1"/>
                </a:solidFill>
              </a:rPr>
              <a:t>2</a:t>
            </a:r>
            <a:r>
              <a:rPr lang="zh-CN" altLang="zh-CN" sz="1600" b="1" dirty="0">
                <a:solidFill>
                  <a:schemeClr val="bg1"/>
                </a:solidFill>
              </a:rPr>
              <a:t>个</a:t>
            </a:r>
            <a:r>
              <a:rPr lang="en-US" altLang="zh-CN" sz="1600" b="1" dirty="0">
                <a:solidFill>
                  <a:schemeClr val="bg1"/>
                </a:solidFill>
              </a:rPr>
              <a:t>CPU</a:t>
            </a:r>
            <a:r>
              <a:rPr lang="zh-CN" altLang="zh-CN" sz="1600" b="1" dirty="0">
                <a:solidFill>
                  <a:schemeClr val="bg1"/>
                </a:solidFill>
              </a:rPr>
              <a:t>，</a:t>
            </a:r>
            <a:r>
              <a:rPr lang="en-US" altLang="zh-CN" sz="1600" b="1" dirty="0">
                <a:solidFill>
                  <a:schemeClr val="bg1"/>
                </a:solidFill>
              </a:rPr>
              <a:t>16</a:t>
            </a:r>
            <a:r>
              <a:rPr lang="zh-CN" altLang="zh-CN" sz="1600" b="1" dirty="0">
                <a:solidFill>
                  <a:schemeClr val="bg1"/>
                </a:solidFill>
              </a:rPr>
              <a:t>核，内存</a:t>
            </a:r>
            <a:r>
              <a:rPr lang="en-US" altLang="zh-CN" sz="1600" b="1" dirty="0">
                <a:solidFill>
                  <a:schemeClr val="bg1"/>
                </a:solidFill>
              </a:rPr>
              <a:t>6G</a:t>
            </a:r>
            <a:r>
              <a:rPr lang="zh-CN" altLang="zh-CN" sz="1600" b="1" dirty="0">
                <a:solidFill>
                  <a:schemeClr val="bg1"/>
                </a:solidFill>
              </a:rPr>
              <a:t>，硬盘</a:t>
            </a:r>
            <a:r>
              <a:rPr lang="en-US" altLang="zh-CN" sz="1600" b="1" dirty="0">
                <a:solidFill>
                  <a:schemeClr val="bg1"/>
                </a:solidFill>
              </a:rPr>
              <a:t>1T</a:t>
            </a:r>
            <a:r>
              <a:rPr lang="zh-CN" altLang="zh-CN" sz="1600" b="1" dirty="0">
                <a:solidFill>
                  <a:schemeClr val="bg1"/>
                </a:solidFill>
              </a:rPr>
              <a:t>（杨枨老师提供）</a:t>
            </a:r>
            <a:r>
              <a:rPr lang="en-US" altLang="zh-CN" sz="1600" b="1" dirty="0">
                <a:solidFill>
                  <a:schemeClr val="bg1"/>
                </a:solidFill>
              </a:rPr>
              <a:t>, </a:t>
            </a:r>
            <a:r>
              <a:rPr lang="zh-CN" altLang="zh-CN" sz="1600" b="1" dirty="0">
                <a:solidFill>
                  <a:schemeClr val="bg1"/>
                </a:solidFill>
              </a:rPr>
              <a:t>拥有浏览器能够访问网页的操作系统即可，部署在校园网内。</a:t>
            </a:r>
          </a:p>
          <a:p>
            <a:r>
              <a:rPr lang="en-US" altLang="zh-CN" sz="1600" b="1" dirty="0">
                <a:solidFill>
                  <a:schemeClr val="bg1"/>
                </a:solidFill>
              </a:rPr>
              <a:t> </a:t>
            </a:r>
            <a:endParaRPr lang="zh-CN" altLang="zh-CN" sz="1600" b="1" dirty="0">
              <a:solidFill>
                <a:schemeClr val="bg1"/>
              </a:solidFill>
            </a:endParaRPr>
          </a:p>
          <a:p>
            <a:r>
              <a:rPr lang="zh-CN" altLang="zh-CN" sz="1600" b="1" dirty="0">
                <a:solidFill>
                  <a:schemeClr val="bg1"/>
                </a:solidFill>
              </a:rPr>
              <a:t>软件环境：</a:t>
            </a:r>
          </a:p>
          <a:p>
            <a:r>
              <a:rPr lang="zh-CN" altLang="zh-CN" sz="1600" b="1" dirty="0">
                <a:solidFill>
                  <a:schemeClr val="bg1"/>
                </a:solidFill>
              </a:rPr>
              <a:t>网络操作系统有</a:t>
            </a:r>
            <a:r>
              <a:rPr lang="en-US" altLang="zh-CN" sz="1600" b="1" dirty="0">
                <a:solidFill>
                  <a:schemeClr val="bg1"/>
                </a:solidFill>
              </a:rPr>
              <a:t>Windows 2003 Server</a:t>
            </a:r>
            <a:r>
              <a:rPr lang="zh-CN" altLang="zh-CN" sz="1600" b="1" dirty="0">
                <a:solidFill>
                  <a:schemeClr val="bg1"/>
                </a:solidFill>
              </a:rPr>
              <a:t>、</a:t>
            </a:r>
            <a:r>
              <a:rPr lang="en-US" altLang="zh-CN" sz="1600" b="1" dirty="0">
                <a:solidFill>
                  <a:schemeClr val="bg1"/>
                </a:solidFill>
              </a:rPr>
              <a:t>Windows 2008 Server</a:t>
            </a:r>
            <a:r>
              <a:rPr lang="zh-CN" altLang="zh-CN" sz="1600" b="1" dirty="0">
                <a:solidFill>
                  <a:schemeClr val="bg1"/>
                </a:solidFill>
              </a:rPr>
              <a:t>、</a:t>
            </a:r>
            <a:r>
              <a:rPr lang="en-US" altLang="zh-CN" sz="1600" b="1" dirty="0">
                <a:solidFill>
                  <a:schemeClr val="bg1"/>
                </a:solidFill>
              </a:rPr>
              <a:t>Linux windows8</a:t>
            </a:r>
            <a:r>
              <a:rPr lang="zh-CN" altLang="zh-CN" sz="1600" b="1" dirty="0">
                <a:solidFill>
                  <a:schemeClr val="bg1"/>
                </a:solidFill>
              </a:rPr>
              <a:t>，</a:t>
            </a:r>
            <a:r>
              <a:rPr lang="en-US" altLang="zh-CN" sz="1600" b="1" dirty="0">
                <a:solidFill>
                  <a:schemeClr val="bg1"/>
                </a:solidFill>
              </a:rPr>
              <a:t>windows 10</a:t>
            </a:r>
            <a:endParaRPr lang="zh-CN" altLang="zh-CN" sz="1600" b="1" dirty="0">
              <a:solidFill>
                <a:schemeClr val="bg1"/>
              </a:solidFill>
            </a:endParaRPr>
          </a:p>
          <a:p>
            <a:r>
              <a:rPr lang="en-US" altLang="zh-CN" sz="1600" b="1" dirty="0">
                <a:solidFill>
                  <a:schemeClr val="bg1"/>
                </a:solidFill>
              </a:rPr>
              <a:t>Web</a:t>
            </a:r>
            <a:r>
              <a:rPr lang="zh-CN" altLang="zh-CN" sz="1600" b="1" dirty="0">
                <a:solidFill>
                  <a:schemeClr val="bg1"/>
                </a:solidFill>
              </a:rPr>
              <a:t>服务器软件有</a:t>
            </a:r>
            <a:r>
              <a:rPr lang="en-US" altLang="zh-CN" sz="1600" b="1" dirty="0">
                <a:solidFill>
                  <a:schemeClr val="bg1"/>
                </a:solidFill>
              </a:rPr>
              <a:t>Resin</a:t>
            </a:r>
            <a:r>
              <a:rPr lang="zh-CN" altLang="zh-CN" sz="1600" b="1" dirty="0">
                <a:solidFill>
                  <a:schemeClr val="bg1"/>
                </a:solidFill>
              </a:rPr>
              <a:t>、</a:t>
            </a:r>
            <a:r>
              <a:rPr lang="en-US" altLang="zh-CN" sz="1600" b="1" dirty="0">
                <a:solidFill>
                  <a:schemeClr val="bg1"/>
                </a:solidFill>
              </a:rPr>
              <a:t>Apache</a:t>
            </a:r>
            <a:r>
              <a:rPr lang="zh-CN" altLang="zh-CN" sz="1600" b="1" dirty="0">
                <a:solidFill>
                  <a:schemeClr val="bg1"/>
                </a:solidFill>
              </a:rPr>
              <a:t>、</a:t>
            </a:r>
            <a:r>
              <a:rPr lang="en-US" altLang="zh-CN" sz="1600" b="1" dirty="0">
                <a:solidFill>
                  <a:schemeClr val="bg1"/>
                </a:solidFill>
              </a:rPr>
              <a:t>Zeus</a:t>
            </a:r>
            <a:r>
              <a:rPr lang="zh-CN" altLang="zh-CN" sz="1600" b="1" dirty="0">
                <a:solidFill>
                  <a:schemeClr val="bg1"/>
                </a:solidFill>
              </a:rPr>
              <a:t>、</a:t>
            </a:r>
            <a:r>
              <a:rPr lang="en-US" altLang="zh-CN" sz="1600" b="1" dirty="0">
                <a:solidFill>
                  <a:schemeClr val="bg1"/>
                </a:solidFill>
              </a:rPr>
              <a:t>Tomcat</a:t>
            </a:r>
            <a:r>
              <a:rPr lang="zh-CN" altLang="zh-CN" sz="1600" b="1" dirty="0">
                <a:solidFill>
                  <a:schemeClr val="bg1"/>
                </a:solidFill>
              </a:rPr>
              <a:t>、</a:t>
            </a:r>
            <a:r>
              <a:rPr lang="en-US" altLang="zh-CN" sz="1600" b="1" dirty="0">
                <a:solidFill>
                  <a:schemeClr val="bg1"/>
                </a:solidFill>
              </a:rPr>
              <a:t>Application Server</a:t>
            </a:r>
            <a:endParaRPr lang="zh-CN" altLang="zh-CN" sz="1600" b="1" dirty="0">
              <a:solidFill>
                <a:schemeClr val="bg1"/>
              </a:solidFill>
            </a:endParaRPr>
          </a:p>
          <a:p>
            <a:r>
              <a:rPr lang="zh-CN" altLang="zh-CN" sz="1600" b="1" dirty="0">
                <a:solidFill>
                  <a:schemeClr val="bg1"/>
                </a:solidFill>
              </a:rPr>
              <a:t>常用的数据库系统有</a:t>
            </a:r>
            <a:r>
              <a:rPr lang="en-US" altLang="zh-CN" sz="1600" b="1" dirty="0">
                <a:solidFill>
                  <a:schemeClr val="bg1"/>
                </a:solidFill>
              </a:rPr>
              <a:t>Oracle</a:t>
            </a:r>
            <a:r>
              <a:rPr lang="zh-CN" altLang="zh-CN" sz="1600" b="1" dirty="0">
                <a:solidFill>
                  <a:schemeClr val="bg1"/>
                </a:solidFill>
              </a:rPr>
              <a:t>、</a:t>
            </a:r>
            <a:r>
              <a:rPr lang="en-US" altLang="zh-CN" sz="1600" b="1" dirty="0">
                <a:solidFill>
                  <a:schemeClr val="bg1"/>
                </a:solidFill>
              </a:rPr>
              <a:t>MySQL</a:t>
            </a:r>
            <a:r>
              <a:rPr lang="zh-CN" altLang="zh-CN" sz="1600" b="1" dirty="0">
                <a:solidFill>
                  <a:schemeClr val="bg1"/>
                </a:solidFill>
              </a:rPr>
              <a:t>、</a:t>
            </a:r>
            <a:r>
              <a:rPr lang="en-US" altLang="zh-CN" sz="1600" b="1" dirty="0">
                <a:solidFill>
                  <a:schemeClr val="bg1"/>
                </a:solidFill>
              </a:rPr>
              <a:t>DB2</a:t>
            </a:r>
            <a:r>
              <a:rPr lang="zh-CN" altLang="zh-CN" sz="1600" b="1" dirty="0">
                <a:solidFill>
                  <a:schemeClr val="bg1"/>
                </a:solidFill>
              </a:rPr>
              <a:t>、</a:t>
            </a:r>
            <a:r>
              <a:rPr lang="en-US" altLang="zh-CN" sz="1600" b="1" dirty="0">
                <a:solidFill>
                  <a:schemeClr val="bg1"/>
                </a:solidFill>
              </a:rPr>
              <a:t>MS</a:t>
            </a:r>
            <a:r>
              <a:rPr lang="zh-CN" altLang="zh-CN" sz="1600" b="1" dirty="0">
                <a:solidFill>
                  <a:schemeClr val="bg1"/>
                </a:solidFill>
              </a:rPr>
              <a:t>、</a:t>
            </a:r>
            <a:r>
              <a:rPr lang="en-US" altLang="zh-CN" sz="1600" b="1" dirty="0">
                <a:solidFill>
                  <a:schemeClr val="bg1"/>
                </a:solidFill>
              </a:rPr>
              <a:t>SQL Server</a:t>
            </a:r>
            <a:r>
              <a:rPr lang="zh-CN" altLang="zh-CN" sz="1600" b="1" dirty="0">
                <a:solidFill>
                  <a:schemeClr val="bg1"/>
                </a:solidFill>
              </a:rPr>
              <a:t>等。</a:t>
            </a:r>
          </a:p>
          <a:p>
            <a:r>
              <a:rPr lang="en-US" altLang="zh-CN" sz="1600" b="1" dirty="0">
                <a:solidFill>
                  <a:schemeClr val="bg1"/>
                </a:solidFill>
              </a:rPr>
              <a:t> </a:t>
            </a:r>
            <a:endParaRPr lang="zh-CN" altLang="zh-CN" sz="1600" b="1" dirty="0">
              <a:solidFill>
                <a:schemeClr val="bg1"/>
              </a:solidFill>
            </a:endParaRPr>
          </a:p>
          <a:p>
            <a:r>
              <a:rPr lang="zh-CN" altLang="zh-CN" sz="1600" b="1" dirty="0">
                <a:solidFill>
                  <a:schemeClr val="bg1"/>
                </a:solidFill>
              </a:rPr>
              <a:t>网络环境：</a:t>
            </a:r>
          </a:p>
          <a:p>
            <a:r>
              <a:rPr lang="en-US" altLang="zh-CN" sz="1600" b="1" dirty="0">
                <a:solidFill>
                  <a:schemeClr val="bg1"/>
                </a:solidFill>
              </a:rPr>
              <a:t>	</a:t>
            </a:r>
            <a:r>
              <a:rPr lang="zh-CN" altLang="zh-CN" sz="1600" b="1" dirty="0">
                <a:solidFill>
                  <a:schemeClr val="bg1"/>
                </a:solidFill>
              </a:rPr>
              <a:t>部署在校园网中</a:t>
            </a:r>
          </a:p>
        </p:txBody>
      </p:sp>
    </p:spTree>
    <p:extLst>
      <p:ext uri="{BB962C8B-B14F-4D97-AF65-F5344CB8AC3E}">
        <p14:creationId xmlns:p14="http://schemas.microsoft.com/office/powerpoint/2010/main" val="3526614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需求实现</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a:solidFill>
                  <a:schemeClr val="bg1"/>
                </a:solidFill>
              </a:rPr>
              <a:t>3</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661679" cy="576064"/>
            <a:chOff x="1128969" y="3163443"/>
            <a:chExt cx="1661679"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04</a:t>
              </a:r>
              <a:endParaRPr lang="zh-CN" altLang="en-US" sz="1600" dirty="0">
                <a:latin typeface="Impact" pitchFamily="34" charset="0"/>
              </a:endParaRPr>
            </a:p>
          </p:txBody>
        </p:sp>
        <p:sp>
          <p:nvSpPr>
            <p:cNvPr id="33" name="TextBox 32"/>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需求链接</a:t>
              </a:r>
              <a:endParaRPr lang="zh-CN" altLang="en-US" sz="1800" dirty="0">
                <a:solidFill>
                  <a:schemeClr val="bg1"/>
                </a:solidFill>
                <a:latin typeface="+mj-lt"/>
                <a:ea typeface="FZLanTingHeiS-EL-GB"/>
              </a:endParaRPr>
            </a:p>
          </p:txBody>
        </p:sp>
      </p:grpSp>
      <p:sp>
        <p:nvSpPr>
          <p:cNvPr id="59" name="TextBox 58"/>
          <p:cNvSpPr txBox="1"/>
          <p:nvPr/>
        </p:nvSpPr>
        <p:spPr>
          <a:xfrm>
            <a:off x="2267744" y="1224504"/>
            <a:ext cx="5688632" cy="1323439"/>
          </a:xfrm>
          <a:prstGeom prst="rect">
            <a:avLst/>
          </a:prstGeom>
          <a:noFill/>
        </p:spPr>
        <p:txBody>
          <a:bodyPr wrap="square" rtlCol="0">
            <a:spAutoFit/>
          </a:bodyPr>
          <a:lstStyle/>
          <a:p>
            <a:r>
              <a:rPr lang="zh-CN" altLang="en-US" sz="1600" b="1" dirty="0" smtClean="0">
                <a:solidFill>
                  <a:schemeClr val="bg1"/>
                </a:solidFill>
              </a:rPr>
              <a:t>在用例描述以及测试用例中，我们对他们进行了用户分类，分别将其归类到不同用户类中，并且每一个用例都有单独的用例描述以及测试用例表格，并且具有编号，能将其串联</a:t>
            </a:r>
            <a:r>
              <a:rPr lang="zh-CN" altLang="en-US" sz="1600" b="1" dirty="0" smtClean="0">
                <a:solidFill>
                  <a:schemeClr val="bg1"/>
                </a:solidFill>
              </a:rPr>
              <a:t>起来，同时，此链接也可表明本项目所有用例都有单独的用例描述以及对应相应用户，与其匹配。</a:t>
            </a:r>
            <a:endParaRPr lang="zh-CN" altLang="zh-CN" sz="1600" b="1" dirty="0">
              <a:solidFill>
                <a:schemeClr val="bg1"/>
              </a:solidFill>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408" y="2827784"/>
            <a:ext cx="3914775"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775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需求实现</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a:solidFill>
                  <a:schemeClr val="bg1"/>
                </a:solidFill>
              </a:rPr>
              <a:t>3</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661679" cy="576064"/>
            <a:chOff x="1128969" y="3163443"/>
            <a:chExt cx="1661679"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05</a:t>
              </a:r>
              <a:endParaRPr lang="zh-CN" altLang="en-US" sz="1600" dirty="0">
                <a:latin typeface="Impact" pitchFamily="34" charset="0"/>
              </a:endParaRPr>
            </a:p>
          </p:txBody>
        </p:sp>
        <p:sp>
          <p:nvSpPr>
            <p:cNvPr id="33" name="TextBox 32"/>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测试用例</a:t>
              </a:r>
              <a:endParaRPr lang="zh-CN" altLang="en-US" sz="1800" dirty="0">
                <a:solidFill>
                  <a:schemeClr val="bg1"/>
                </a:solidFill>
                <a:latin typeface="+mj-lt"/>
                <a:ea typeface="FZLanTingHeiS-EL-GB"/>
              </a:endParaRPr>
            </a:p>
          </p:txBody>
        </p:sp>
      </p:grpSp>
      <p:sp>
        <p:nvSpPr>
          <p:cNvPr id="59" name="TextBox 58"/>
          <p:cNvSpPr txBox="1"/>
          <p:nvPr/>
        </p:nvSpPr>
        <p:spPr>
          <a:xfrm>
            <a:off x="2260128" y="1193726"/>
            <a:ext cx="5688632" cy="1077218"/>
          </a:xfrm>
          <a:prstGeom prst="rect">
            <a:avLst/>
          </a:prstGeom>
          <a:noFill/>
        </p:spPr>
        <p:txBody>
          <a:bodyPr wrap="square" rtlCol="0">
            <a:spAutoFit/>
          </a:bodyPr>
          <a:lstStyle/>
          <a:p>
            <a:r>
              <a:rPr lang="zh-CN" altLang="en-US" sz="1600" b="1" dirty="0" smtClean="0">
                <a:solidFill>
                  <a:schemeClr val="bg1"/>
                </a:solidFill>
              </a:rPr>
              <a:t>为保证所有用例都能正常使用，保证用户体验，我们编写了对应每一个用例的测试用例，共有将近</a:t>
            </a:r>
            <a:r>
              <a:rPr lang="en-US" altLang="zh-CN" sz="1600" b="1" dirty="0" smtClean="0">
                <a:solidFill>
                  <a:schemeClr val="bg1"/>
                </a:solidFill>
              </a:rPr>
              <a:t>120</a:t>
            </a:r>
            <a:r>
              <a:rPr lang="zh-CN" altLang="en-US" sz="1600" b="1" dirty="0" smtClean="0">
                <a:solidFill>
                  <a:schemeClr val="bg1"/>
                </a:solidFill>
              </a:rPr>
              <a:t>个测试用例，</a:t>
            </a:r>
            <a:r>
              <a:rPr lang="zh-CN" altLang="en-US" sz="1600" b="1" dirty="0" smtClean="0">
                <a:solidFill>
                  <a:schemeClr val="bg1"/>
                </a:solidFill>
              </a:rPr>
              <a:t>采用</a:t>
            </a:r>
            <a:r>
              <a:rPr lang="en-US" altLang="zh-CN" sz="1600" b="1" dirty="0" smtClean="0">
                <a:solidFill>
                  <a:schemeClr val="bg1"/>
                </a:solidFill>
              </a:rPr>
              <a:t>CDSN</a:t>
            </a:r>
            <a:r>
              <a:rPr lang="zh-CN" altLang="en-US" sz="1600" b="1" dirty="0" smtClean="0">
                <a:solidFill>
                  <a:schemeClr val="bg1"/>
                </a:solidFill>
              </a:rPr>
              <a:t>论坛上业界大佬所使用的模板，并与网络上其他模板相对照所综合整理，在网页制作完成后。</a:t>
            </a:r>
            <a:endParaRPr lang="zh-CN" altLang="zh-CN" sz="1600" b="1" dirty="0">
              <a:solidFill>
                <a:schemeClr val="bg1"/>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4904" y="2571750"/>
            <a:ext cx="5333404" cy="2353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6700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44687" y="280194"/>
            <a:ext cx="958917" cy="400110"/>
          </a:xfrm>
          <a:prstGeom prst="rect">
            <a:avLst/>
          </a:prstGeom>
        </p:spPr>
        <p:txBody>
          <a:bodyPr wrap="none">
            <a:spAutoFit/>
          </a:bodyPr>
          <a:lstStyle/>
          <a:p>
            <a:pPr lvl="0" algn="ctr" defTabSz="914400"/>
            <a:r>
              <a:rPr lang="zh-CN" altLang="en-US" sz="2000" b="1" dirty="0" smtClean="0">
                <a:solidFill>
                  <a:schemeClr val="bg1"/>
                </a:solidFill>
              </a:rPr>
              <a:t>目录：</a:t>
            </a:r>
            <a:endParaRPr lang="zh-CN" altLang="en-US" sz="2000" b="1" dirty="0">
              <a:solidFill>
                <a:schemeClr val="bg1"/>
              </a:solidFill>
            </a:endParaRPr>
          </a:p>
        </p:txBody>
      </p:sp>
      <p:sp>
        <p:nvSpPr>
          <p:cNvPr id="37" name="六边形 22"/>
          <p:cNvSpPr/>
          <p:nvPr/>
        </p:nvSpPr>
        <p:spPr>
          <a:xfrm>
            <a:off x="791402" y="829042"/>
            <a:ext cx="4351443" cy="576064"/>
          </a:xfrm>
          <a:custGeom>
            <a:avLst/>
            <a:gdLst/>
            <a:ahLst/>
            <a:cxnLst/>
            <a:rect l="l" t="t" r="r" b="b"/>
            <a:pathLst>
              <a:path w="3960440" h="576064">
                <a:moveTo>
                  <a:pt x="0" y="0"/>
                </a:moveTo>
                <a:lnTo>
                  <a:pt x="3816424" y="0"/>
                </a:lnTo>
                <a:lnTo>
                  <a:pt x="3960440" y="288032"/>
                </a:lnTo>
                <a:lnTo>
                  <a:pt x="3816424" y="576064"/>
                </a:lnTo>
                <a:lnTo>
                  <a:pt x="0" y="576064"/>
                </a:lnTo>
                <a:lnTo>
                  <a:pt x="144016" y="28803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2400" dirty="0" smtClean="0">
                <a:solidFill>
                  <a:schemeClr val="tx1">
                    <a:lumMod val="95000"/>
                    <a:lumOff val="5000"/>
                    <a:alpha val="50000"/>
                  </a:schemeClr>
                </a:solidFill>
                <a:effectLst>
                  <a:outerShdw blurRad="38100" dist="38100" dir="2700000" algn="tl">
                    <a:srgbClr val="000000">
                      <a:alpha val="43137"/>
                    </a:srgbClr>
                  </a:outerShdw>
                </a:effectLst>
              </a:rPr>
              <a:t>需求确认</a:t>
            </a:r>
            <a:endParaRPr lang="zh-CN" altLang="en-US" sz="2400" dirty="0">
              <a:solidFill>
                <a:schemeClr val="tx1">
                  <a:lumMod val="95000"/>
                  <a:lumOff val="5000"/>
                  <a:alpha val="50000"/>
                </a:schemeClr>
              </a:solidFill>
              <a:effectLst>
                <a:outerShdw blurRad="38100" dist="38100" dir="2700000" algn="tl">
                  <a:srgbClr val="000000">
                    <a:alpha val="43137"/>
                  </a:srgbClr>
                </a:outerShdw>
              </a:effectLst>
            </a:endParaRPr>
          </a:p>
        </p:txBody>
      </p:sp>
      <p:grpSp>
        <p:nvGrpSpPr>
          <p:cNvPr id="41" name="组合 40"/>
          <p:cNvGrpSpPr/>
          <p:nvPr/>
        </p:nvGrpSpPr>
        <p:grpSpPr>
          <a:xfrm>
            <a:off x="214390" y="829042"/>
            <a:ext cx="668234" cy="576064"/>
            <a:chOff x="2298708" y="1541562"/>
            <a:chExt cx="668234" cy="576064"/>
          </a:xfrm>
        </p:grpSpPr>
        <p:sp>
          <p:nvSpPr>
            <p:cNvPr id="42" name="六边形 41"/>
            <p:cNvSpPr/>
            <p:nvPr/>
          </p:nvSpPr>
          <p:spPr>
            <a:xfrm>
              <a:off x="2298708" y="1541562"/>
              <a:ext cx="668234" cy="576064"/>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p>
          </p:txBody>
        </p:sp>
        <p:sp>
          <p:nvSpPr>
            <p:cNvPr id="43" name="TextBox 42"/>
            <p:cNvSpPr txBox="1"/>
            <p:nvPr/>
          </p:nvSpPr>
          <p:spPr>
            <a:xfrm>
              <a:off x="2434694" y="1644928"/>
              <a:ext cx="396262" cy="369332"/>
            </a:xfrm>
            <a:prstGeom prst="rect">
              <a:avLst/>
            </a:prstGeom>
            <a:noFill/>
            <a:effectLst>
              <a:innerShdw blurRad="114300">
                <a:prstClr val="black"/>
              </a:innerShdw>
            </a:effectLst>
          </p:spPr>
          <p:txBody>
            <a:bodyPr wrap="none" rtlCol="0">
              <a:spAutoFit/>
            </a:bodyPr>
            <a:lstStyle/>
            <a:p>
              <a:r>
                <a:rPr lang="en-US" altLang="zh-CN" sz="1800" dirty="0" smtClean="0">
                  <a:solidFill>
                    <a:schemeClr val="bg1"/>
                  </a:solidFill>
                  <a:latin typeface="Impact" pitchFamily="34" charset="0"/>
                </a:rPr>
                <a:t>01</a:t>
              </a:r>
              <a:endParaRPr lang="zh-CN" altLang="en-US" sz="1800" dirty="0">
                <a:solidFill>
                  <a:schemeClr val="bg1"/>
                </a:solidFill>
                <a:latin typeface="Impact" pitchFamily="34" charset="0"/>
              </a:endParaRPr>
            </a:p>
          </p:txBody>
        </p:sp>
      </p:gr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287524" y="1506893"/>
            <a:ext cx="1446739" cy="576064"/>
            <a:chOff x="1128969" y="1491630"/>
            <a:chExt cx="1456494" cy="576064"/>
          </a:xfrm>
        </p:grpSpPr>
        <p:sp>
          <p:nvSpPr>
            <p:cNvPr id="27" name="椭圆 26"/>
            <p:cNvSpPr/>
            <p:nvPr/>
          </p:nvSpPr>
          <p:spPr>
            <a:xfrm>
              <a:off x="1128969" y="1491630"/>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01</a:t>
              </a:r>
              <a:endParaRPr lang="zh-CN" altLang="en-US" sz="1600" dirty="0">
                <a:latin typeface="Impact" pitchFamily="34" charset="0"/>
              </a:endParaRPr>
            </a:p>
          </p:txBody>
        </p:sp>
        <p:sp>
          <p:nvSpPr>
            <p:cNvPr id="28" name="TextBox 27"/>
            <p:cNvSpPr txBox="1"/>
            <p:nvPr/>
          </p:nvSpPr>
          <p:spPr>
            <a:xfrm>
              <a:off x="1682652" y="1625774"/>
              <a:ext cx="902811" cy="307777"/>
            </a:xfrm>
            <a:prstGeom prst="rect">
              <a:avLst/>
            </a:prstGeom>
            <a:noFill/>
          </p:spPr>
          <p:txBody>
            <a:bodyPr wrap="none" rtlCol="0">
              <a:spAutoFit/>
            </a:bodyPr>
            <a:lstStyle/>
            <a:p>
              <a:r>
                <a:rPr lang="zh-CN" altLang="en-US" b="1" dirty="0" smtClean="0">
                  <a:solidFill>
                    <a:schemeClr val="bg1"/>
                  </a:solidFill>
                  <a:latin typeface="+mj-lt"/>
                  <a:ea typeface="FZLanTingHeiS-EL-GB"/>
                </a:rPr>
                <a:t>项目背景</a:t>
              </a:r>
              <a:endParaRPr lang="zh-CN" altLang="en-US" b="1" dirty="0">
                <a:solidFill>
                  <a:schemeClr val="bg1"/>
                </a:solidFill>
                <a:latin typeface="+mj-lt"/>
                <a:ea typeface="FZLanTingHeiS-EL-GB"/>
              </a:endParaRPr>
            </a:p>
          </p:txBody>
        </p:sp>
      </p:grpSp>
      <p:grpSp>
        <p:nvGrpSpPr>
          <p:cNvPr id="29" name="组合 28"/>
          <p:cNvGrpSpPr/>
          <p:nvPr/>
        </p:nvGrpSpPr>
        <p:grpSpPr>
          <a:xfrm>
            <a:off x="287524" y="2211710"/>
            <a:ext cx="1463673" cy="576064"/>
            <a:chOff x="5391750" y="1491630"/>
            <a:chExt cx="1463673" cy="576064"/>
          </a:xfrm>
        </p:grpSpPr>
        <p:sp>
          <p:nvSpPr>
            <p:cNvPr id="30" name="椭圆 29"/>
            <p:cNvSpPr/>
            <p:nvPr/>
          </p:nvSpPr>
          <p:spPr>
            <a:xfrm>
              <a:off x="5391750" y="1491630"/>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02</a:t>
              </a:r>
              <a:endParaRPr lang="zh-CN" altLang="en-US" sz="1600" dirty="0">
                <a:latin typeface="Impact" pitchFamily="34" charset="0"/>
              </a:endParaRPr>
            </a:p>
          </p:txBody>
        </p:sp>
        <p:sp>
          <p:nvSpPr>
            <p:cNvPr id="31" name="TextBox 30"/>
            <p:cNvSpPr txBox="1"/>
            <p:nvPr/>
          </p:nvSpPr>
          <p:spPr>
            <a:xfrm>
              <a:off x="5952612" y="1625774"/>
              <a:ext cx="902811" cy="307777"/>
            </a:xfrm>
            <a:prstGeom prst="rect">
              <a:avLst/>
            </a:prstGeom>
            <a:noFill/>
          </p:spPr>
          <p:txBody>
            <a:bodyPr wrap="none" rtlCol="0">
              <a:spAutoFit/>
            </a:bodyPr>
            <a:lstStyle/>
            <a:p>
              <a:r>
                <a:rPr lang="zh-CN" altLang="en-US" dirty="0">
                  <a:solidFill>
                    <a:schemeClr val="bg1"/>
                  </a:solidFill>
                  <a:latin typeface="+mj-lt"/>
                  <a:ea typeface="FZLanTingHeiS-EL-GB"/>
                </a:rPr>
                <a:t>愿</a:t>
              </a:r>
              <a:r>
                <a:rPr lang="zh-CN" altLang="en-US" dirty="0" smtClean="0">
                  <a:solidFill>
                    <a:schemeClr val="bg1"/>
                  </a:solidFill>
                  <a:latin typeface="+mj-lt"/>
                  <a:ea typeface="FZLanTingHeiS-EL-GB"/>
                </a:rPr>
                <a:t>景申明</a:t>
              </a:r>
              <a:endParaRPr lang="zh-CN" altLang="en-US" dirty="0">
                <a:solidFill>
                  <a:schemeClr val="bg1"/>
                </a:solidFill>
                <a:latin typeface="+mj-lt"/>
                <a:ea typeface="FZLanTingHeiS-EL-GB"/>
              </a:endParaRPr>
            </a:p>
          </p:txBody>
        </p:sp>
      </p:grpSp>
      <p:grpSp>
        <p:nvGrpSpPr>
          <p:cNvPr id="32" name="组合 31"/>
          <p:cNvGrpSpPr/>
          <p:nvPr/>
        </p:nvGrpSpPr>
        <p:grpSpPr>
          <a:xfrm>
            <a:off x="277835" y="2960696"/>
            <a:ext cx="2002282" cy="576064"/>
            <a:chOff x="5391750" y="1491630"/>
            <a:chExt cx="2002282" cy="576064"/>
          </a:xfrm>
        </p:grpSpPr>
        <p:sp>
          <p:nvSpPr>
            <p:cNvPr id="33" name="椭圆 32"/>
            <p:cNvSpPr/>
            <p:nvPr/>
          </p:nvSpPr>
          <p:spPr>
            <a:xfrm>
              <a:off x="5391750" y="1491630"/>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03</a:t>
              </a:r>
              <a:endParaRPr lang="zh-CN" altLang="en-US" sz="1600" dirty="0">
                <a:latin typeface="Impact" pitchFamily="34" charset="0"/>
              </a:endParaRPr>
            </a:p>
          </p:txBody>
        </p:sp>
        <p:sp>
          <p:nvSpPr>
            <p:cNvPr id="34" name="TextBox 33"/>
            <p:cNvSpPr txBox="1"/>
            <p:nvPr/>
          </p:nvSpPr>
          <p:spPr>
            <a:xfrm>
              <a:off x="5952612" y="1625774"/>
              <a:ext cx="1441420" cy="307777"/>
            </a:xfrm>
            <a:prstGeom prst="rect">
              <a:avLst/>
            </a:prstGeom>
            <a:noFill/>
          </p:spPr>
          <p:txBody>
            <a:bodyPr wrap="none" rtlCol="0">
              <a:spAutoFit/>
            </a:bodyPr>
            <a:lstStyle/>
            <a:p>
              <a:r>
                <a:rPr lang="zh-CN" altLang="en-US" dirty="0" smtClean="0">
                  <a:solidFill>
                    <a:schemeClr val="bg1"/>
                  </a:solidFill>
                  <a:latin typeface="+mj-lt"/>
                  <a:ea typeface="FZLanTingHeiS-EL-GB"/>
                </a:rPr>
                <a:t>愿景获取及确认</a:t>
              </a:r>
              <a:endParaRPr lang="zh-CN" altLang="en-US" dirty="0">
                <a:solidFill>
                  <a:schemeClr val="bg1"/>
                </a:solidFill>
                <a:latin typeface="+mj-lt"/>
                <a:ea typeface="FZLanTingHeiS-EL-GB"/>
              </a:endParaRPr>
            </a:p>
          </p:txBody>
        </p:sp>
      </p:grpSp>
      <p:grpSp>
        <p:nvGrpSpPr>
          <p:cNvPr id="35" name="组合 34"/>
          <p:cNvGrpSpPr/>
          <p:nvPr/>
        </p:nvGrpSpPr>
        <p:grpSpPr>
          <a:xfrm>
            <a:off x="277835" y="3661743"/>
            <a:ext cx="1456494" cy="576064"/>
            <a:chOff x="1128969" y="3163443"/>
            <a:chExt cx="1456494" cy="576064"/>
          </a:xfrm>
        </p:grpSpPr>
        <p:sp>
          <p:nvSpPr>
            <p:cNvPr id="36" name="椭圆 35"/>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04</a:t>
              </a:r>
              <a:endParaRPr lang="zh-CN" altLang="en-US" sz="1600" dirty="0">
                <a:latin typeface="Impact" pitchFamily="34" charset="0"/>
              </a:endParaRPr>
            </a:p>
          </p:txBody>
        </p:sp>
        <p:sp>
          <p:nvSpPr>
            <p:cNvPr id="57" name="TextBox 56"/>
            <p:cNvSpPr txBox="1"/>
            <p:nvPr/>
          </p:nvSpPr>
          <p:spPr>
            <a:xfrm>
              <a:off x="1682652" y="3297587"/>
              <a:ext cx="902811" cy="307777"/>
            </a:xfrm>
            <a:prstGeom prst="rect">
              <a:avLst/>
            </a:prstGeom>
            <a:noFill/>
          </p:spPr>
          <p:txBody>
            <a:bodyPr wrap="none" rtlCol="0">
              <a:spAutoFit/>
            </a:bodyPr>
            <a:lstStyle/>
            <a:p>
              <a:r>
                <a:rPr lang="zh-CN" altLang="en-US" dirty="0" smtClean="0">
                  <a:solidFill>
                    <a:schemeClr val="bg1"/>
                  </a:solidFill>
                  <a:latin typeface="+mj-lt"/>
                  <a:ea typeface="FZLanTingHeiS-EL-GB"/>
                </a:rPr>
                <a:t>项目目标</a:t>
              </a:r>
              <a:endParaRPr lang="zh-CN" altLang="en-US" dirty="0">
                <a:solidFill>
                  <a:schemeClr val="bg1"/>
                </a:solidFill>
                <a:latin typeface="+mj-lt"/>
                <a:ea typeface="FZLanTingHeiS-EL-GB"/>
              </a:endParaRPr>
            </a:p>
          </p:txBody>
        </p:sp>
      </p:grpSp>
      <p:grpSp>
        <p:nvGrpSpPr>
          <p:cNvPr id="58" name="组合 57"/>
          <p:cNvGrpSpPr/>
          <p:nvPr/>
        </p:nvGrpSpPr>
        <p:grpSpPr>
          <a:xfrm>
            <a:off x="2411760" y="1506893"/>
            <a:ext cx="1456494" cy="576064"/>
            <a:chOff x="1128969" y="3163443"/>
            <a:chExt cx="1456494" cy="576064"/>
          </a:xfrm>
        </p:grpSpPr>
        <p:sp>
          <p:nvSpPr>
            <p:cNvPr id="59" name="椭圆 5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05</a:t>
              </a:r>
              <a:endParaRPr lang="zh-CN" altLang="en-US" sz="1600" dirty="0">
                <a:latin typeface="Impact" pitchFamily="34" charset="0"/>
              </a:endParaRPr>
            </a:p>
          </p:txBody>
        </p:sp>
        <p:sp>
          <p:nvSpPr>
            <p:cNvPr id="60" name="TextBox 59"/>
            <p:cNvSpPr txBox="1"/>
            <p:nvPr/>
          </p:nvSpPr>
          <p:spPr>
            <a:xfrm>
              <a:off x="1682652" y="3297587"/>
              <a:ext cx="902811" cy="307777"/>
            </a:xfrm>
            <a:prstGeom prst="rect">
              <a:avLst/>
            </a:prstGeom>
            <a:noFill/>
          </p:spPr>
          <p:txBody>
            <a:bodyPr wrap="none" rtlCol="0">
              <a:spAutoFit/>
            </a:bodyPr>
            <a:lstStyle/>
            <a:p>
              <a:r>
                <a:rPr lang="zh-CN" altLang="en-US" dirty="0" smtClean="0">
                  <a:solidFill>
                    <a:schemeClr val="bg1"/>
                  </a:solidFill>
                  <a:latin typeface="+mj-lt"/>
                  <a:ea typeface="FZLanTingHeiS-EL-GB"/>
                </a:rPr>
                <a:t>上下文图</a:t>
              </a:r>
              <a:endParaRPr lang="zh-CN" altLang="en-US" dirty="0">
                <a:solidFill>
                  <a:schemeClr val="bg1"/>
                </a:solidFill>
                <a:latin typeface="+mj-lt"/>
                <a:ea typeface="FZLanTingHeiS-EL-GB"/>
              </a:endParaRPr>
            </a:p>
          </p:txBody>
        </p:sp>
      </p:grpSp>
      <p:grpSp>
        <p:nvGrpSpPr>
          <p:cNvPr id="61" name="组合 60"/>
          <p:cNvGrpSpPr/>
          <p:nvPr/>
        </p:nvGrpSpPr>
        <p:grpSpPr>
          <a:xfrm>
            <a:off x="2411760" y="2211710"/>
            <a:ext cx="1636031" cy="576064"/>
            <a:chOff x="1128969" y="3163443"/>
            <a:chExt cx="1636031" cy="576064"/>
          </a:xfrm>
        </p:grpSpPr>
        <p:sp>
          <p:nvSpPr>
            <p:cNvPr id="62" name="椭圆 61"/>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06</a:t>
              </a:r>
              <a:endParaRPr lang="zh-CN" altLang="en-US" sz="1600" dirty="0">
                <a:latin typeface="Impact" pitchFamily="34" charset="0"/>
              </a:endParaRPr>
            </a:p>
          </p:txBody>
        </p:sp>
        <p:sp>
          <p:nvSpPr>
            <p:cNvPr id="63" name="TextBox 62"/>
            <p:cNvSpPr txBox="1"/>
            <p:nvPr/>
          </p:nvSpPr>
          <p:spPr>
            <a:xfrm>
              <a:off x="1682652" y="3297587"/>
              <a:ext cx="1082348" cy="307777"/>
            </a:xfrm>
            <a:prstGeom prst="rect">
              <a:avLst/>
            </a:prstGeom>
            <a:noFill/>
          </p:spPr>
          <p:txBody>
            <a:bodyPr wrap="none" rtlCol="0">
              <a:spAutoFit/>
            </a:bodyPr>
            <a:lstStyle/>
            <a:p>
              <a:r>
                <a:rPr lang="zh-CN" altLang="en-US" dirty="0" smtClean="0">
                  <a:solidFill>
                    <a:schemeClr val="bg1"/>
                  </a:solidFill>
                  <a:latin typeface="+mj-lt"/>
                  <a:ea typeface="FZLanTingHeiS-EL-GB"/>
                </a:rPr>
                <a:t>用户群分类</a:t>
              </a:r>
              <a:endParaRPr lang="zh-CN" altLang="en-US" dirty="0">
                <a:solidFill>
                  <a:schemeClr val="bg1"/>
                </a:solidFill>
                <a:latin typeface="+mj-lt"/>
                <a:ea typeface="FZLanTingHeiS-EL-GB"/>
              </a:endParaRPr>
            </a:p>
          </p:txBody>
        </p:sp>
      </p:grpSp>
      <p:grpSp>
        <p:nvGrpSpPr>
          <p:cNvPr id="64" name="组合 63"/>
          <p:cNvGrpSpPr/>
          <p:nvPr/>
        </p:nvGrpSpPr>
        <p:grpSpPr>
          <a:xfrm>
            <a:off x="2411760" y="2960696"/>
            <a:ext cx="2174640" cy="576064"/>
            <a:chOff x="1128969" y="3163443"/>
            <a:chExt cx="2174640" cy="576064"/>
          </a:xfrm>
        </p:grpSpPr>
        <p:sp>
          <p:nvSpPr>
            <p:cNvPr id="65" name="椭圆 64"/>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07</a:t>
              </a:r>
              <a:endParaRPr lang="zh-CN" altLang="en-US" sz="1600" dirty="0">
                <a:latin typeface="Impact" pitchFamily="34" charset="0"/>
              </a:endParaRPr>
            </a:p>
          </p:txBody>
        </p:sp>
        <p:sp>
          <p:nvSpPr>
            <p:cNvPr id="66" name="TextBox 65"/>
            <p:cNvSpPr txBox="1"/>
            <p:nvPr/>
          </p:nvSpPr>
          <p:spPr>
            <a:xfrm>
              <a:off x="1682652" y="3297587"/>
              <a:ext cx="1620957" cy="307777"/>
            </a:xfrm>
            <a:prstGeom prst="rect">
              <a:avLst/>
            </a:prstGeom>
            <a:noFill/>
          </p:spPr>
          <p:txBody>
            <a:bodyPr wrap="none" rtlCol="0">
              <a:spAutoFit/>
            </a:bodyPr>
            <a:lstStyle/>
            <a:p>
              <a:r>
                <a:rPr lang="zh-CN" altLang="en-US" dirty="0" smtClean="0">
                  <a:solidFill>
                    <a:schemeClr val="bg1"/>
                  </a:solidFill>
                  <a:latin typeface="+mj-lt"/>
                  <a:ea typeface="FZLanTingHeiS-EL-GB"/>
                </a:rPr>
                <a:t>用户代表确认邀请</a:t>
              </a:r>
              <a:endParaRPr lang="zh-CN" altLang="en-US" dirty="0">
                <a:solidFill>
                  <a:schemeClr val="bg1"/>
                </a:solidFill>
                <a:latin typeface="+mj-lt"/>
                <a:ea typeface="FZLanTingHeiS-EL-GB"/>
              </a:endParaRPr>
            </a:p>
          </p:txBody>
        </p:sp>
      </p:grpSp>
      <p:grpSp>
        <p:nvGrpSpPr>
          <p:cNvPr id="67" name="组合 66"/>
          <p:cNvGrpSpPr/>
          <p:nvPr/>
        </p:nvGrpSpPr>
        <p:grpSpPr>
          <a:xfrm>
            <a:off x="2411760" y="3661743"/>
            <a:ext cx="1815567" cy="576064"/>
            <a:chOff x="1128969" y="3163443"/>
            <a:chExt cx="1815567" cy="576064"/>
          </a:xfrm>
        </p:grpSpPr>
        <p:sp>
          <p:nvSpPr>
            <p:cNvPr id="68" name="椭圆 67"/>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08</a:t>
              </a:r>
              <a:endParaRPr lang="zh-CN" altLang="en-US" sz="1600" dirty="0">
                <a:latin typeface="Impact" pitchFamily="34" charset="0"/>
              </a:endParaRPr>
            </a:p>
          </p:txBody>
        </p:sp>
        <p:sp>
          <p:nvSpPr>
            <p:cNvPr id="69" name="TextBox 68"/>
            <p:cNvSpPr txBox="1"/>
            <p:nvPr/>
          </p:nvSpPr>
          <p:spPr>
            <a:xfrm>
              <a:off x="1682652" y="3297587"/>
              <a:ext cx="1261884" cy="307777"/>
            </a:xfrm>
            <a:prstGeom prst="rect">
              <a:avLst/>
            </a:prstGeom>
            <a:noFill/>
          </p:spPr>
          <p:txBody>
            <a:bodyPr wrap="none" rtlCol="0">
              <a:spAutoFit/>
            </a:bodyPr>
            <a:lstStyle/>
            <a:p>
              <a:r>
                <a:rPr lang="zh-CN" altLang="en-US" dirty="0" smtClean="0">
                  <a:solidFill>
                    <a:schemeClr val="bg1"/>
                  </a:solidFill>
                  <a:latin typeface="+mj-lt"/>
                  <a:ea typeface="FZLanTingHeiS-EL-GB"/>
                </a:rPr>
                <a:t>需求获取会议</a:t>
              </a:r>
              <a:endParaRPr lang="zh-CN" altLang="en-US" dirty="0">
                <a:solidFill>
                  <a:schemeClr val="bg1"/>
                </a:solidFill>
                <a:latin typeface="+mj-lt"/>
                <a:ea typeface="FZLanTingHeiS-EL-GB"/>
              </a:endParaRPr>
            </a:p>
          </p:txBody>
        </p:sp>
      </p:grpSp>
      <p:grpSp>
        <p:nvGrpSpPr>
          <p:cNvPr id="70" name="组合 69"/>
          <p:cNvGrpSpPr/>
          <p:nvPr/>
        </p:nvGrpSpPr>
        <p:grpSpPr>
          <a:xfrm>
            <a:off x="4047791" y="1511895"/>
            <a:ext cx="1456494" cy="576064"/>
            <a:chOff x="1128969" y="3163443"/>
            <a:chExt cx="1456494" cy="576064"/>
          </a:xfrm>
        </p:grpSpPr>
        <p:sp>
          <p:nvSpPr>
            <p:cNvPr id="71" name="椭圆 70"/>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09</a:t>
              </a:r>
              <a:endParaRPr lang="zh-CN" altLang="en-US" sz="1600" dirty="0">
                <a:latin typeface="Impact" pitchFamily="34" charset="0"/>
              </a:endParaRPr>
            </a:p>
          </p:txBody>
        </p:sp>
        <p:sp>
          <p:nvSpPr>
            <p:cNvPr id="72" name="TextBox 71"/>
            <p:cNvSpPr txBox="1"/>
            <p:nvPr/>
          </p:nvSpPr>
          <p:spPr>
            <a:xfrm>
              <a:off x="1682652" y="3297587"/>
              <a:ext cx="902811" cy="307777"/>
            </a:xfrm>
            <a:prstGeom prst="rect">
              <a:avLst/>
            </a:prstGeom>
            <a:noFill/>
          </p:spPr>
          <p:txBody>
            <a:bodyPr wrap="none" rtlCol="0">
              <a:spAutoFit/>
            </a:bodyPr>
            <a:lstStyle/>
            <a:p>
              <a:r>
                <a:rPr lang="zh-CN" altLang="en-US" dirty="0" smtClean="0">
                  <a:solidFill>
                    <a:schemeClr val="bg1"/>
                  </a:solidFill>
                  <a:latin typeface="+mj-lt"/>
                  <a:ea typeface="FZLanTingHeiS-EL-GB"/>
                </a:rPr>
                <a:t>需求记录</a:t>
              </a:r>
              <a:endParaRPr lang="zh-CN" altLang="en-US" dirty="0">
                <a:solidFill>
                  <a:schemeClr val="bg1"/>
                </a:solidFill>
                <a:latin typeface="+mj-lt"/>
                <a:ea typeface="FZLanTingHeiS-EL-GB"/>
              </a:endParaRPr>
            </a:p>
          </p:txBody>
        </p:sp>
      </p:grpSp>
      <p:grpSp>
        <p:nvGrpSpPr>
          <p:cNvPr id="73" name="组合 72"/>
          <p:cNvGrpSpPr/>
          <p:nvPr/>
        </p:nvGrpSpPr>
        <p:grpSpPr>
          <a:xfrm>
            <a:off x="4047791" y="2211710"/>
            <a:ext cx="2585008" cy="576064"/>
            <a:chOff x="1128969" y="3163443"/>
            <a:chExt cx="2585008" cy="576064"/>
          </a:xfrm>
        </p:grpSpPr>
        <p:sp>
          <p:nvSpPr>
            <p:cNvPr id="74" name="椭圆 73"/>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10</a:t>
              </a:r>
              <a:endParaRPr lang="zh-CN" altLang="en-US" sz="1600" dirty="0">
                <a:latin typeface="Impact" pitchFamily="34" charset="0"/>
              </a:endParaRPr>
            </a:p>
          </p:txBody>
        </p:sp>
        <p:sp>
          <p:nvSpPr>
            <p:cNvPr id="75" name="TextBox 74"/>
            <p:cNvSpPr txBox="1"/>
            <p:nvPr/>
          </p:nvSpPr>
          <p:spPr>
            <a:xfrm>
              <a:off x="1682652" y="3297587"/>
              <a:ext cx="2031325"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非功能性需求描述</a:t>
              </a:r>
              <a:endParaRPr lang="zh-CN" altLang="en-US" sz="1800" dirty="0">
                <a:solidFill>
                  <a:schemeClr val="bg1"/>
                </a:solidFill>
                <a:latin typeface="+mj-lt"/>
                <a:ea typeface="FZLanTingHeiS-EL-GB"/>
              </a:endParaRPr>
            </a:p>
          </p:txBody>
        </p:sp>
      </p:grpSp>
    </p:spTree>
    <p:extLst>
      <p:ext uri="{BB962C8B-B14F-4D97-AF65-F5344CB8AC3E}">
        <p14:creationId xmlns:p14="http://schemas.microsoft.com/office/powerpoint/2010/main" val="165274177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750" fill="hold"/>
                                        <p:tgtEl>
                                          <p:spTgt spid="41"/>
                                        </p:tgtEl>
                                        <p:attrNameLst>
                                          <p:attrName>ppt_x</p:attrName>
                                        </p:attrNameLst>
                                      </p:cBhvr>
                                      <p:tavLst>
                                        <p:tav tm="0">
                                          <p:val>
                                            <p:strVal val="0-#ppt_w/2"/>
                                          </p:val>
                                        </p:tav>
                                        <p:tav tm="100000">
                                          <p:val>
                                            <p:strVal val="#ppt_x"/>
                                          </p:val>
                                        </p:tav>
                                      </p:tavLst>
                                    </p:anim>
                                    <p:anim calcmode="lin" valueType="num">
                                      <p:cBhvr additive="base">
                                        <p:cTn id="8" dur="750" fill="hold"/>
                                        <p:tgtEl>
                                          <p:spTgt spid="4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50" presetClass="entr" presetSubtype="0" decel="100000" fill="hold" nodeType="with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p:cTn id="14" dur="1000" fill="hold"/>
                                        <p:tgtEl>
                                          <p:spTgt spid="26"/>
                                        </p:tgtEl>
                                        <p:attrNameLst>
                                          <p:attrName>ppt_w</p:attrName>
                                        </p:attrNameLst>
                                      </p:cBhvr>
                                      <p:tavLst>
                                        <p:tav tm="0">
                                          <p:val>
                                            <p:strVal val="#ppt_w+.3"/>
                                          </p:val>
                                        </p:tav>
                                        <p:tav tm="100000">
                                          <p:val>
                                            <p:strVal val="#ppt_w"/>
                                          </p:val>
                                        </p:tav>
                                      </p:tavLst>
                                    </p:anim>
                                    <p:anim calcmode="lin" valueType="num">
                                      <p:cBhvr>
                                        <p:cTn id="15" dur="1000" fill="hold"/>
                                        <p:tgtEl>
                                          <p:spTgt spid="26"/>
                                        </p:tgtEl>
                                        <p:attrNameLst>
                                          <p:attrName>ppt_h</p:attrName>
                                        </p:attrNameLst>
                                      </p:cBhvr>
                                      <p:tavLst>
                                        <p:tav tm="0">
                                          <p:val>
                                            <p:strVal val="#ppt_h"/>
                                          </p:val>
                                        </p:tav>
                                        <p:tav tm="100000">
                                          <p:val>
                                            <p:strVal val="#ppt_h"/>
                                          </p:val>
                                        </p:tav>
                                      </p:tavLst>
                                    </p:anim>
                                    <p:animEffect transition="in" filter="fade">
                                      <p:cBhvr>
                                        <p:cTn id="16" dur="1000"/>
                                        <p:tgtEl>
                                          <p:spTgt spid="26"/>
                                        </p:tgtEl>
                                      </p:cBhvr>
                                    </p:animEffect>
                                  </p:childTnLst>
                                </p:cTn>
                              </p:par>
                              <p:par>
                                <p:cTn id="17" presetID="50" presetClass="entr" presetSubtype="0" decel="100000" fill="hold" nodeType="withEffect">
                                  <p:stCondLst>
                                    <p:cond delay="100"/>
                                  </p:stCondLst>
                                  <p:childTnLst>
                                    <p:set>
                                      <p:cBhvr>
                                        <p:cTn id="18" dur="1" fill="hold">
                                          <p:stCondLst>
                                            <p:cond delay="0"/>
                                          </p:stCondLst>
                                        </p:cTn>
                                        <p:tgtEl>
                                          <p:spTgt spid="29"/>
                                        </p:tgtEl>
                                        <p:attrNameLst>
                                          <p:attrName>style.visibility</p:attrName>
                                        </p:attrNameLst>
                                      </p:cBhvr>
                                      <p:to>
                                        <p:strVal val="visible"/>
                                      </p:to>
                                    </p:set>
                                    <p:anim calcmode="lin" valueType="num">
                                      <p:cBhvr>
                                        <p:cTn id="19" dur="1000" fill="hold"/>
                                        <p:tgtEl>
                                          <p:spTgt spid="29"/>
                                        </p:tgtEl>
                                        <p:attrNameLst>
                                          <p:attrName>ppt_w</p:attrName>
                                        </p:attrNameLst>
                                      </p:cBhvr>
                                      <p:tavLst>
                                        <p:tav tm="0">
                                          <p:val>
                                            <p:strVal val="#ppt_w+.3"/>
                                          </p:val>
                                        </p:tav>
                                        <p:tav tm="100000">
                                          <p:val>
                                            <p:strVal val="#ppt_w"/>
                                          </p:val>
                                        </p:tav>
                                      </p:tavLst>
                                    </p:anim>
                                    <p:anim calcmode="lin" valueType="num">
                                      <p:cBhvr>
                                        <p:cTn id="20" dur="1000" fill="hold"/>
                                        <p:tgtEl>
                                          <p:spTgt spid="29"/>
                                        </p:tgtEl>
                                        <p:attrNameLst>
                                          <p:attrName>ppt_h</p:attrName>
                                        </p:attrNameLst>
                                      </p:cBhvr>
                                      <p:tavLst>
                                        <p:tav tm="0">
                                          <p:val>
                                            <p:strVal val="#ppt_h"/>
                                          </p:val>
                                        </p:tav>
                                        <p:tav tm="100000">
                                          <p:val>
                                            <p:strVal val="#ppt_h"/>
                                          </p:val>
                                        </p:tav>
                                      </p:tavLst>
                                    </p:anim>
                                    <p:animEffect transition="in" filter="fade">
                                      <p:cBhvr>
                                        <p:cTn id="21" dur="1000"/>
                                        <p:tgtEl>
                                          <p:spTgt spid="29"/>
                                        </p:tgtEl>
                                      </p:cBhvr>
                                    </p:animEffect>
                                  </p:childTnLst>
                                </p:cTn>
                              </p:par>
                              <p:par>
                                <p:cTn id="22" presetID="50" presetClass="entr" presetSubtype="0" decel="100000" fill="hold" nodeType="withEffect">
                                  <p:stCondLst>
                                    <p:cond delay="100"/>
                                  </p:stCondLst>
                                  <p:childTnLst>
                                    <p:set>
                                      <p:cBhvr>
                                        <p:cTn id="23" dur="1" fill="hold">
                                          <p:stCondLst>
                                            <p:cond delay="0"/>
                                          </p:stCondLst>
                                        </p:cTn>
                                        <p:tgtEl>
                                          <p:spTgt spid="32"/>
                                        </p:tgtEl>
                                        <p:attrNameLst>
                                          <p:attrName>style.visibility</p:attrName>
                                        </p:attrNameLst>
                                      </p:cBhvr>
                                      <p:to>
                                        <p:strVal val="visible"/>
                                      </p:to>
                                    </p:set>
                                    <p:anim calcmode="lin" valueType="num">
                                      <p:cBhvr>
                                        <p:cTn id="24" dur="1000" fill="hold"/>
                                        <p:tgtEl>
                                          <p:spTgt spid="32"/>
                                        </p:tgtEl>
                                        <p:attrNameLst>
                                          <p:attrName>ppt_w</p:attrName>
                                        </p:attrNameLst>
                                      </p:cBhvr>
                                      <p:tavLst>
                                        <p:tav tm="0">
                                          <p:val>
                                            <p:strVal val="#ppt_w+.3"/>
                                          </p:val>
                                        </p:tav>
                                        <p:tav tm="100000">
                                          <p:val>
                                            <p:strVal val="#ppt_w"/>
                                          </p:val>
                                        </p:tav>
                                      </p:tavLst>
                                    </p:anim>
                                    <p:anim calcmode="lin" valueType="num">
                                      <p:cBhvr>
                                        <p:cTn id="25" dur="1000" fill="hold"/>
                                        <p:tgtEl>
                                          <p:spTgt spid="32"/>
                                        </p:tgtEl>
                                        <p:attrNameLst>
                                          <p:attrName>ppt_h</p:attrName>
                                        </p:attrNameLst>
                                      </p:cBhvr>
                                      <p:tavLst>
                                        <p:tav tm="0">
                                          <p:val>
                                            <p:strVal val="#ppt_h"/>
                                          </p:val>
                                        </p:tav>
                                        <p:tav tm="100000">
                                          <p:val>
                                            <p:strVal val="#ppt_h"/>
                                          </p:val>
                                        </p:tav>
                                      </p:tavLst>
                                    </p:anim>
                                    <p:animEffect transition="in" filter="fade">
                                      <p:cBhvr>
                                        <p:cTn id="26" dur="1000"/>
                                        <p:tgtEl>
                                          <p:spTgt spid="32"/>
                                        </p:tgtEl>
                                      </p:cBhvr>
                                    </p:animEffect>
                                  </p:childTnLst>
                                </p:cTn>
                              </p:par>
                              <p:par>
                                <p:cTn id="27" presetID="50" presetClass="entr" presetSubtype="0" decel="100000" fill="hold" nodeType="withEffect">
                                  <p:stCondLst>
                                    <p:cond delay="200"/>
                                  </p:stCondLst>
                                  <p:childTnLst>
                                    <p:set>
                                      <p:cBhvr>
                                        <p:cTn id="28" dur="1" fill="hold">
                                          <p:stCondLst>
                                            <p:cond delay="0"/>
                                          </p:stCondLst>
                                        </p:cTn>
                                        <p:tgtEl>
                                          <p:spTgt spid="35"/>
                                        </p:tgtEl>
                                        <p:attrNameLst>
                                          <p:attrName>style.visibility</p:attrName>
                                        </p:attrNameLst>
                                      </p:cBhvr>
                                      <p:to>
                                        <p:strVal val="visible"/>
                                      </p:to>
                                    </p:set>
                                    <p:anim calcmode="lin" valueType="num">
                                      <p:cBhvr>
                                        <p:cTn id="29" dur="1000" fill="hold"/>
                                        <p:tgtEl>
                                          <p:spTgt spid="35"/>
                                        </p:tgtEl>
                                        <p:attrNameLst>
                                          <p:attrName>ppt_w</p:attrName>
                                        </p:attrNameLst>
                                      </p:cBhvr>
                                      <p:tavLst>
                                        <p:tav tm="0">
                                          <p:val>
                                            <p:strVal val="#ppt_w+.3"/>
                                          </p:val>
                                        </p:tav>
                                        <p:tav tm="100000">
                                          <p:val>
                                            <p:strVal val="#ppt_w"/>
                                          </p:val>
                                        </p:tav>
                                      </p:tavLst>
                                    </p:anim>
                                    <p:anim calcmode="lin" valueType="num">
                                      <p:cBhvr>
                                        <p:cTn id="30" dur="1000" fill="hold"/>
                                        <p:tgtEl>
                                          <p:spTgt spid="35"/>
                                        </p:tgtEl>
                                        <p:attrNameLst>
                                          <p:attrName>ppt_h</p:attrName>
                                        </p:attrNameLst>
                                      </p:cBhvr>
                                      <p:tavLst>
                                        <p:tav tm="0">
                                          <p:val>
                                            <p:strVal val="#ppt_h"/>
                                          </p:val>
                                        </p:tav>
                                        <p:tav tm="100000">
                                          <p:val>
                                            <p:strVal val="#ppt_h"/>
                                          </p:val>
                                        </p:tav>
                                      </p:tavLst>
                                    </p:anim>
                                    <p:animEffect transition="in" filter="fade">
                                      <p:cBhvr>
                                        <p:cTn id="31" dur="1000"/>
                                        <p:tgtEl>
                                          <p:spTgt spid="35"/>
                                        </p:tgtEl>
                                      </p:cBhvr>
                                    </p:animEffect>
                                  </p:childTnLst>
                                </p:cTn>
                              </p:par>
                              <p:par>
                                <p:cTn id="32" presetID="50" presetClass="entr" presetSubtype="0" decel="100000" fill="hold" nodeType="withEffect">
                                  <p:stCondLst>
                                    <p:cond delay="200"/>
                                  </p:stCondLst>
                                  <p:childTnLst>
                                    <p:set>
                                      <p:cBhvr>
                                        <p:cTn id="33" dur="1" fill="hold">
                                          <p:stCondLst>
                                            <p:cond delay="0"/>
                                          </p:stCondLst>
                                        </p:cTn>
                                        <p:tgtEl>
                                          <p:spTgt spid="58"/>
                                        </p:tgtEl>
                                        <p:attrNameLst>
                                          <p:attrName>style.visibility</p:attrName>
                                        </p:attrNameLst>
                                      </p:cBhvr>
                                      <p:to>
                                        <p:strVal val="visible"/>
                                      </p:to>
                                    </p:set>
                                    <p:anim calcmode="lin" valueType="num">
                                      <p:cBhvr>
                                        <p:cTn id="34" dur="1000" fill="hold"/>
                                        <p:tgtEl>
                                          <p:spTgt spid="58"/>
                                        </p:tgtEl>
                                        <p:attrNameLst>
                                          <p:attrName>ppt_w</p:attrName>
                                        </p:attrNameLst>
                                      </p:cBhvr>
                                      <p:tavLst>
                                        <p:tav tm="0">
                                          <p:val>
                                            <p:strVal val="#ppt_w+.3"/>
                                          </p:val>
                                        </p:tav>
                                        <p:tav tm="100000">
                                          <p:val>
                                            <p:strVal val="#ppt_w"/>
                                          </p:val>
                                        </p:tav>
                                      </p:tavLst>
                                    </p:anim>
                                    <p:anim calcmode="lin" valueType="num">
                                      <p:cBhvr>
                                        <p:cTn id="35" dur="1000" fill="hold"/>
                                        <p:tgtEl>
                                          <p:spTgt spid="58"/>
                                        </p:tgtEl>
                                        <p:attrNameLst>
                                          <p:attrName>ppt_h</p:attrName>
                                        </p:attrNameLst>
                                      </p:cBhvr>
                                      <p:tavLst>
                                        <p:tav tm="0">
                                          <p:val>
                                            <p:strVal val="#ppt_h"/>
                                          </p:val>
                                        </p:tav>
                                        <p:tav tm="100000">
                                          <p:val>
                                            <p:strVal val="#ppt_h"/>
                                          </p:val>
                                        </p:tav>
                                      </p:tavLst>
                                    </p:anim>
                                    <p:animEffect transition="in" filter="fade">
                                      <p:cBhvr>
                                        <p:cTn id="36" dur="1000"/>
                                        <p:tgtEl>
                                          <p:spTgt spid="58"/>
                                        </p:tgtEl>
                                      </p:cBhvr>
                                    </p:animEffect>
                                  </p:childTnLst>
                                </p:cTn>
                              </p:par>
                              <p:par>
                                <p:cTn id="37" presetID="50" presetClass="entr" presetSubtype="0" decel="100000" fill="hold" nodeType="withEffect">
                                  <p:stCondLst>
                                    <p:cond delay="200"/>
                                  </p:stCondLst>
                                  <p:childTnLst>
                                    <p:set>
                                      <p:cBhvr>
                                        <p:cTn id="38" dur="1" fill="hold">
                                          <p:stCondLst>
                                            <p:cond delay="0"/>
                                          </p:stCondLst>
                                        </p:cTn>
                                        <p:tgtEl>
                                          <p:spTgt spid="61"/>
                                        </p:tgtEl>
                                        <p:attrNameLst>
                                          <p:attrName>style.visibility</p:attrName>
                                        </p:attrNameLst>
                                      </p:cBhvr>
                                      <p:to>
                                        <p:strVal val="visible"/>
                                      </p:to>
                                    </p:set>
                                    <p:anim calcmode="lin" valueType="num">
                                      <p:cBhvr>
                                        <p:cTn id="39" dur="1000" fill="hold"/>
                                        <p:tgtEl>
                                          <p:spTgt spid="61"/>
                                        </p:tgtEl>
                                        <p:attrNameLst>
                                          <p:attrName>ppt_w</p:attrName>
                                        </p:attrNameLst>
                                      </p:cBhvr>
                                      <p:tavLst>
                                        <p:tav tm="0">
                                          <p:val>
                                            <p:strVal val="#ppt_w+.3"/>
                                          </p:val>
                                        </p:tav>
                                        <p:tav tm="100000">
                                          <p:val>
                                            <p:strVal val="#ppt_w"/>
                                          </p:val>
                                        </p:tav>
                                      </p:tavLst>
                                    </p:anim>
                                    <p:anim calcmode="lin" valueType="num">
                                      <p:cBhvr>
                                        <p:cTn id="40" dur="1000" fill="hold"/>
                                        <p:tgtEl>
                                          <p:spTgt spid="61"/>
                                        </p:tgtEl>
                                        <p:attrNameLst>
                                          <p:attrName>ppt_h</p:attrName>
                                        </p:attrNameLst>
                                      </p:cBhvr>
                                      <p:tavLst>
                                        <p:tav tm="0">
                                          <p:val>
                                            <p:strVal val="#ppt_h"/>
                                          </p:val>
                                        </p:tav>
                                        <p:tav tm="100000">
                                          <p:val>
                                            <p:strVal val="#ppt_h"/>
                                          </p:val>
                                        </p:tav>
                                      </p:tavLst>
                                    </p:anim>
                                    <p:animEffect transition="in" filter="fade">
                                      <p:cBhvr>
                                        <p:cTn id="41" dur="1000"/>
                                        <p:tgtEl>
                                          <p:spTgt spid="61"/>
                                        </p:tgtEl>
                                      </p:cBhvr>
                                    </p:animEffect>
                                  </p:childTnLst>
                                </p:cTn>
                              </p:par>
                              <p:par>
                                <p:cTn id="42" presetID="50" presetClass="entr" presetSubtype="0" decel="100000" fill="hold" nodeType="withEffect">
                                  <p:stCondLst>
                                    <p:cond delay="200"/>
                                  </p:stCondLst>
                                  <p:childTnLst>
                                    <p:set>
                                      <p:cBhvr>
                                        <p:cTn id="43" dur="1" fill="hold">
                                          <p:stCondLst>
                                            <p:cond delay="0"/>
                                          </p:stCondLst>
                                        </p:cTn>
                                        <p:tgtEl>
                                          <p:spTgt spid="64"/>
                                        </p:tgtEl>
                                        <p:attrNameLst>
                                          <p:attrName>style.visibility</p:attrName>
                                        </p:attrNameLst>
                                      </p:cBhvr>
                                      <p:to>
                                        <p:strVal val="visible"/>
                                      </p:to>
                                    </p:set>
                                    <p:anim calcmode="lin" valueType="num">
                                      <p:cBhvr>
                                        <p:cTn id="44" dur="1000" fill="hold"/>
                                        <p:tgtEl>
                                          <p:spTgt spid="64"/>
                                        </p:tgtEl>
                                        <p:attrNameLst>
                                          <p:attrName>ppt_w</p:attrName>
                                        </p:attrNameLst>
                                      </p:cBhvr>
                                      <p:tavLst>
                                        <p:tav tm="0">
                                          <p:val>
                                            <p:strVal val="#ppt_w+.3"/>
                                          </p:val>
                                        </p:tav>
                                        <p:tav tm="100000">
                                          <p:val>
                                            <p:strVal val="#ppt_w"/>
                                          </p:val>
                                        </p:tav>
                                      </p:tavLst>
                                    </p:anim>
                                    <p:anim calcmode="lin" valueType="num">
                                      <p:cBhvr>
                                        <p:cTn id="45" dur="1000" fill="hold"/>
                                        <p:tgtEl>
                                          <p:spTgt spid="64"/>
                                        </p:tgtEl>
                                        <p:attrNameLst>
                                          <p:attrName>ppt_h</p:attrName>
                                        </p:attrNameLst>
                                      </p:cBhvr>
                                      <p:tavLst>
                                        <p:tav tm="0">
                                          <p:val>
                                            <p:strVal val="#ppt_h"/>
                                          </p:val>
                                        </p:tav>
                                        <p:tav tm="100000">
                                          <p:val>
                                            <p:strVal val="#ppt_h"/>
                                          </p:val>
                                        </p:tav>
                                      </p:tavLst>
                                    </p:anim>
                                    <p:animEffect transition="in" filter="fade">
                                      <p:cBhvr>
                                        <p:cTn id="46" dur="1000"/>
                                        <p:tgtEl>
                                          <p:spTgt spid="64"/>
                                        </p:tgtEl>
                                      </p:cBhvr>
                                    </p:animEffect>
                                  </p:childTnLst>
                                </p:cTn>
                              </p:par>
                              <p:par>
                                <p:cTn id="47" presetID="50" presetClass="entr" presetSubtype="0" decel="100000" fill="hold" nodeType="withEffect">
                                  <p:stCondLst>
                                    <p:cond delay="200"/>
                                  </p:stCondLst>
                                  <p:childTnLst>
                                    <p:set>
                                      <p:cBhvr>
                                        <p:cTn id="48" dur="1" fill="hold">
                                          <p:stCondLst>
                                            <p:cond delay="0"/>
                                          </p:stCondLst>
                                        </p:cTn>
                                        <p:tgtEl>
                                          <p:spTgt spid="67"/>
                                        </p:tgtEl>
                                        <p:attrNameLst>
                                          <p:attrName>style.visibility</p:attrName>
                                        </p:attrNameLst>
                                      </p:cBhvr>
                                      <p:to>
                                        <p:strVal val="visible"/>
                                      </p:to>
                                    </p:set>
                                    <p:anim calcmode="lin" valueType="num">
                                      <p:cBhvr>
                                        <p:cTn id="49" dur="1000" fill="hold"/>
                                        <p:tgtEl>
                                          <p:spTgt spid="67"/>
                                        </p:tgtEl>
                                        <p:attrNameLst>
                                          <p:attrName>ppt_w</p:attrName>
                                        </p:attrNameLst>
                                      </p:cBhvr>
                                      <p:tavLst>
                                        <p:tav tm="0">
                                          <p:val>
                                            <p:strVal val="#ppt_w+.3"/>
                                          </p:val>
                                        </p:tav>
                                        <p:tav tm="100000">
                                          <p:val>
                                            <p:strVal val="#ppt_w"/>
                                          </p:val>
                                        </p:tav>
                                      </p:tavLst>
                                    </p:anim>
                                    <p:anim calcmode="lin" valueType="num">
                                      <p:cBhvr>
                                        <p:cTn id="50" dur="1000" fill="hold"/>
                                        <p:tgtEl>
                                          <p:spTgt spid="67"/>
                                        </p:tgtEl>
                                        <p:attrNameLst>
                                          <p:attrName>ppt_h</p:attrName>
                                        </p:attrNameLst>
                                      </p:cBhvr>
                                      <p:tavLst>
                                        <p:tav tm="0">
                                          <p:val>
                                            <p:strVal val="#ppt_h"/>
                                          </p:val>
                                        </p:tav>
                                        <p:tav tm="100000">
                                          <p:val>
                                            <p:strVal val="#ppt_h"/>
                                          </p:val>
                                        </p:tav>
                                      </p:tavLst>
                                    </p:anim>
                                    <p:animEffect transition="in" filter="fade">
                                      <p:cBhvr>
                                        <p:cTn id="51" dur="1000"/>
                                        <p:tgtEl>
                                          <p:spTgt spid="67"/>
                                        </p:tgtEl>
                                      </p:cBhvr>
                                    </p:animEffect>
                                  </p:childTnLst>
                                </p:cTn>
                              </p:par>
                              <p:par>
                                <p:cTn id="52" presetID="50" presetClass="entr" presetSubtype="0" decel="100000" fill="hold" nodeType="withEffect">
                                  <p:stCondLst>
                                    <p:cond delay="200"/>
                                  </p:stCondLst>
                                  <p:childTnLst>
                                    <p:set>
                                      <p:cBhvr>
                                        <p:cTn id="53" dur="1" fill="hold">
                                          <p:stCondLst>
                                            <p:cond delay="0"/>
                                          </p:stCondLst>
                                        </p:cTn>
                                        <p:tgtEl>
                                          <p:spTgt spid="70"/>
                                        </p:tgtEl>
                                        <p:attrNameLst>
                                          <p:attrName>style.visibility</p:attrName>
                                        </p:attrNameLst>
                                      </p:cBhvr>
                                      <p:to>
                                        <p:strVal val="visible"/>
                                      </p:to>
                                    </p:set>
                                    <p:anim calcmode="lin" valueType="num">
                                      <p:cBhvr>
                                        <p:cTn id="54" dur="1000" fill="hold"/>
                                        <p:tgtEl>
                                          <p:spTgt spid="70"/>
                                        </p:tgtEl>
                                        <p:attrNameLst>
                                          <p:attrName>ppt_w</p:attrName>
                                        </p:attrNameLst>
                                      </p:cBhvr>
                                      <p:tavLst>
                                        <p:tav tm="0">
                                          <p:val>
                                            <p:strVal val="#ppt_w+.3"/>
                                          </p:val>
                                        </p:tav>
                                        <p:tav tm="100000">
                                          <p:val>
                                            <p:strVal val="#ppt_w"/>
                                          </p:val>
                                        </p:tav>
                                      </p:tavLst>
                                    </p:anim>
                                    <p:anim calcmode="lin" valueType="num">
                                      <p:cBhvr>
                                        <p:cTn id="55" dur="1000" fill="hold"/>
                                        <p:tgtEl>
                                          <p:spTgt spid="70"/>
                                        </p:tgtEl>
                                        <p:attrNameLst>
                                          <p:attrName>ppt_h</p:attrName>
                                        </p:attrNameLst>
                                      </p:cBhvr>
                                      <p:tavLst>
                                        <p:tav tm="0">
                                          <p:val>
                                            <p:strVal val="#ppt_h"/>
                                          </p:val>
                                        </p:tav>
                                        <p:tav tm="100000">
                                          <p:val>
                                            <p:strVal val="#ppt_h"/>
                                          </p:val>
                                        </p:tav>
                                      </p:tavLst>
                                    </p:anim>
                                    <p:animEffect transition="in" filter="fade">
                                      <p:cBhvr>
                                        <p:cTn id="56" dur="1000"/>
                                        <p:tgtEl>
                                          <p:spTgt spid="70"/>
                                        </p:tgtEl>
                                      </p:cBhvr>
                                    </p:animEffect>
                                  </p:childTnLst>
                                </p:cTn>
                              </p:par>
                              <p:par>
                                <p:cTn id="57" presetID="50" presetClass="entr" presetSubtype="0" decel="100000" fill="hold" nodeType="withEffect">
                                  <p:stCondLst>
                                    <p:cond delay="200"/>
                                  </p:stCondLst>
                                  <p:childTnLst>
                                    <p:set>
                                      <p:cBhvr>
                                        <p:cTn id="58" dur="1" fill="hold">
                                          <p:stCondLst>
                                            <p:cond delay="0"/>
                                          </p:stCondLst>
                                        </p:cTn>
                                        <p:tgtEl>
                                          <p:spTgt spid="73"/>
                                        </p:tgtEl>
                                        <p:attrNameLst>
                                          <p:attrName>style.visibility</p:attrName>
                                        </p:attrNameLst>
                                      </p:cBhvr>
                                      <p:to>
                                        <p:strVal val="visible"/>
                                      </p:to>
                                    </p:set>
                                    <p:anim calcmode="lin" valueType="num">
                                      <p:cBhvr>
                                        <p:cTn id="59" dur="1000" fill="hold"/>
                                        <p:tgtEl>
                                          <p:spTgt spid="73"/>
                                        </p:tgtEl>
                                        <p:attrNameLst>
                                          <p:attrName>ppt_w</p:attrName>
                                        </p:attrNameLst>
                                      </p:cBhvr>
                                      <p:tavLst>
                                        <p:tav tm="0">
                                          <p:val>
                                            <p:strVal val="#ppt_w+.3"/>
                                          </p:val>
                                        </p:tav>
                                        <p:tav tm="100000">
                                          <p:val>
                                            <p:strVal val="#ppt_w"/>
                                          </p:val>
                                        </p:tav>
                                      </p:tavLst>
                                    </p:anim>
                                    <p:anim calcmode="lin" valueType="num">
                                      <p:cBhvr>
                                        <p:cTn id="60" dur="1000" fill="hold"/>
                                        <p:tgtEl>
                                          <p:spTgt spid="73"/>
                                        </p:tgtEl>
                                        <p:attrNameLst>
                                          <p:attrName>ppt_h</p:attrName>
                                        </p:attrNameLst>
                                      </p:cBhvr>
                                      <p:tavLst>
                                        <p:tav tm="0">
                                          <p:val>
                                            <p:strVal val="#ppt_h"/>
                                          </p:val>
                                        </p:tav>
                                        <p:tav tm="100000">
                                          <p:val>
                                            <p:strVal val="#ppt_h"/>
                                          </p:val>
                                        </p:tav>
                                      </p:tavLst>
                                    </p:anim>
                                    <p:animEffect transition="in" filter="fade">
                                      <p:cBhvr>
                                        <p:cTn id="61" dur="10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697627"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总结</a:t>
            </a: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4</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661679" cy="576064"/>
            <a:chOff x="1128969" y="3163443"/>
            <a:chExt cx="1661679"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01</a:t>
              </a:r>
              <a:endParaRPr lang="zh-CN" altLang="en-US" sz="1600" dirty="0">
                <a:latin typeface="Impact" pitchFamily="34" charset="0"/>
              </a:endParaRPr>
            </a:p>
          </p:txBody>
        </p:sp>
        <p:sp>
          <p:nvSpPr>
            <p:cNvPr id="33" name="TextBox 32"/>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参考文献</a:t>
              </a:r>
              <a:endParaRPr lang="zh-CN" altLang="en-US" sz="1800" dirty="0">
                <a:solidFill>
                  <a:schemeClr val="bg1"/>
                </a:solidFill>
                <a:latin typeface="+mj-lt"/>
                <a:ea typeface="FZLanTingHeiS-EL-GB"/>
              </a:endParaRPr>
            </a:p>
          </p:txBody>
        </p:sp>
      </p:grpSp>
      <p:sp>
        <p:nvSpPr>
          <p:cNvPr id="59" name="TextBox 58"/>
          <p:cNvSpPr txBox="1"/>
          <p:nvPr/>
        </p:nvSpPr>
        <p:spPr>
          <a:xfrm>
            <a:off x="2265040" y="1193726"/>
            <a:ext cx="5688632" cy="1815882"/>
          </a:xfrm>
          <a:prstGeom prst="rect">
            <a:avLst/>
          </a:prstGeom>
          <a:noFill/>
        </p:spPr>
        <p:txBody>
          <a:bodyPr wrap="square" rtlCol="0">
            <a:spAutoFit/>
          </a:bodyPr>
          <a:lstStyle/>
          <a:p>
            <a:r>
              <a:rPr lang="en-US" altLang="zh-CN" sz="1600" b="1" dirty="0">
                <a:solidFill>
                  <a:schemeClr val="bg1"/>
                </a:solidFill>
              </a:rPr>
              <a:t>   SRS</a:t>
            </a:r>
            <a:r>
              <a:rPr lang="zh-CN" altLang="en-US" sz="1600" b="1" dirty="0">
                <a:solidFill>
                  <a:schemeClr val="bg1"/>
                </a:solidFill>
              </a:rPr>
              <a:t>模板采用</a:t>
            </a:r>
            <a:r>
              <a:rPr lang="en-US" altLang="zh-CN" sz="1600" b="1" dirty="0">
                <a:solidFill>
                  <a:schemeClr val="bg1"/>
                </a:solidFill>
              </a:rPr>
              <a:t>IEEE-830-1998 </a:t>
            </a:r>
            <a:r>
              <a:rPr lang="zh-CN" altLang="zh-CN" sz="1600" b="1" dirty="0">
                <a:solidFill>
                  <a:schemeClr val="bg1"/>
                </a:solidFill>
              </a:rPr>
              <a:t>版本软件需求规格说明书</a:t>
            </a:r>
            <a:endParaRPr lang="en-US" altLang="zh-CN" sz="1600" b="1" dirty="0">
              <a:solidFill>
                <a:schemeClr val="bg1"/>
              </a:solidFill>
            </a:endParaRPr>
          </a:p>
          <a:p>
            <a:r>
              <a:rPr lang="zh-CN" altLang="zh-CN" sz="1600" b="1" dirty="0">
                <a:solidFill>
                  <a:schemeClr val="bg1"/>
                </a:solidFill>
              </a:rPr>
              <a:t>《软件需求》（第三版）</a:t>
            </a:r>
            <a:r>
              <a:rPr lang="en-US" altLang="zh-CN" sz="1600" b="1" dirty="0">
                <a:solidFill>
                  <a:schemeClr val="bg1"/>
                </a:solidFill>
              </a:rPr>
              <a:t>[</a:t>
            </a:r>
            <a:r>
              <a:rPr lang="zh-CN" altLang="zh-CN" sz="1600" b="1" dirty="0">
                <a:solidFill>
                  <a:schemeClr val="bg1"/>
                </a:solidFill>
              </a:rPr>
              <a:t>美</a:t>
            </a:r>
            <a:r>
              <a:rPr lang="en-US" altLang="zh-CN" sz="1600" b="1" dirty="0">
                <a:solidFill>
                  <a:schemeClr val="bg1"/>
                </a:solidFill>
              </a:rPr>
              <a:t>]           </a:t>
            </a:r>
            <a:r>
              <a:rPr lang="zh-CN" altLang="zh-CN" sz="1600" b="1" dirty="0">
                <a:solidFill>
                  <a:schemeClr val="bg1"/>
                </a:solidFill>
              </a:rPr>
              <a:t>清华大学出版社 </a:t>
            </a:r>
          </a:p>
          <a:p>
            <a:r>
              <a:rPr lang="zh-CN" altLang="zh-CN" sz="1600" b="1" dirty="0">
                <a:solidFill>
                  <a:schemeClr val="bg1"/>
                </a:solidFill>
              </a:rPr>
              <a:t>《</a:t>
            </a:r>
            <a:r>
              <a:rPr lang="en-US" altLang="zh-CN" sz="1600" b="1" dirty="0" err="1">
                <a:solidFill>
                  <a:schemeClr val="bg1"/>
                </a:solidFill>
              </a:rPr>
              <a:t>Axure</a:t>
            </a:r>
            <a:r>
              <a:rPr lang="en-US" altLang="zh-CN" sz="1600" b="1" dirty="0">
                <a:solidFill>
                  <a:schemeClr val="bg1"/>
                </a:solidFill>
              </a:rPr>
              <a:t> RP8</a:t>
            </a:r>
            <a:r>
              <a:rPr lang="zh-CN" altLang="zh-CN" sz="1600" b="1" dirty="0">
                <a:solidFill>
                  <a:schemeClr val="bg1"/>
                </a:solidFill>
              </a:rPr>
              <a:t>产品原型设计指南》 </a:t>
            </a:r>
            <a:r>
              <a:rPr lang="en-US" altLang="zh-CN" sz="1600" b="1" dirty="0">
                <a:solidFill>
                  <a:schemeClr val="bg1"/>
                </a:solidFill>
              </a:rPr>
              <a:t>      </a:t>
            </a:r>
            <a:r>
              <a:rPr lang="zh-CN" altLang="zh-CN" sz="1600" b="1" dirty="0">
                <a:solidFill>
                  <a:schemeClr val="bg1"/>
                </a:solidFill>
              </a:rPr>
              <a:t>人民邮电出版社</a:t>
            </a:r>
          </a:p>
          <a:p>
            <a:r>
              <a:rPr lang="zh-CN" altLang="zh-CN" sz="1600" b="1" dirty="0">
                <a:solidFill>
                  <a:schemeClr val="bg1"/>
                </a:solidFill>
              </a:rPr>
              <a:t>《软件项目管理》 </a:t>
            </a:r>
            <a:r>
              <a:rPr lang="en-US" altLang="zh-CN" sz="1600" b="1" dirty="0">
                <a:solidFill>
                  <a:schemeClr val="bg1"/>
                </a:solidFill>
              </a:rPr>
              <a:t>                   </a:t>
            </a:r>
            <a:r>
              <a:rPr lang="zh-CN" altLang="zh-CN" sz="1600" b="1" dirty="0">
                <a:solidFill>
                  <a:schemeClr val="bg1"/>
                </a:solidFill>
              </a:rPr>
              <a:t>机械工业出版社 </a:t>
            </a:r>
          </a:p>
          <a:p>
            <a:r>
              <a:rPr lang="zh-CN" altLang="zh-CN" sz="1600" b="1" dirty="0">
                <a:solidFill>
                  <a:schemeClr val="bg1"/>
                </a:solidFill>
              </a:rPr>
              <a:t>《</a:t>
            </a:r>
            <a:r>
              <a:rPr lang="en-US" altLang="zh-CN" sz="1600" b="1" dirty="0" err="1">
                <a:solidFill>
                  <a:schemeClr val="bg1"/>
                </a:solidFill>
              </a:rPr>
              <a:t>Axure</a:t>
            </a:r>
            <a:r>
              <a:rPr lang="en-US" altLang="zh-CN" sz="1600" b="1" dirty="0">
                <a:solidFill>
                  <a:schemeClr val="bg1"/>
                </a:solidFill>
              </a:rPr>
              <a:t> RP 8.0 </a:t>
            </a:r>
            <a:r>
              <a:rPr lang="zh-CN" altLang="zh-CN" sz="1600" b="1" dirty="0">
                <a:solidFill>
                  <a:schemeClr val="bg1"/>
                </a:solidFill>
              </a:rPr>
              <a:t>入门宝典》 </a:t>
            </a:r>
            <a:r>
              <a:rPr lang="en-US" altLang="zh-CN" sz="1600" b="1" dirty="0">
                <a:solidFill>
                  <a:schemeClr val="bg1"/>
                </a:solidFill>
              </a:rPr>
              <a:t>          </a:t>
            </a:r>
            <a:r>
              <a:rPr lang="zh-CN" altLang="zh-CN" sz="1600" b="1" dirty="0">
                <a:solidFill>
                  <a:schemeClr val="bg1"/>
                </a:solidFill>
              </a:rPr>
              <a:t>人民邮电出版社</a:t>
            </a:r>
          </a:p>
          <a:p>
            <a:r>
              <a:rPr lang="en-US" altLang="zh-CN" sz="1600" b="1" dirty="0">
                <a:solidFill>
                  <a:schemeClr val="bg1"/>
                </a:solidFill>
              </a:rPr>
              <a:t>   </a:t>
            </a:r>
            <a:r>
              <a:rPr lang="zh-CN" altLang="zh-CN" sz="1600" b="1" dirty="0">
                <a:solidFill>
                  <a:schemeClr val="bg1"/>
                </a:solidFill>
              </a:rPr>
              <a:t>参考网站：</a:t>
            </a:r>
            <a:r>
              <a:rPr lang="en-US" altLang="zh-CN" sz="1600" b="1" dirty="0">
                <a:solidFill>
                  <a:schemeClr val="bg1"/>
                </a:solidFill>
              </a:rPr>
              <a:t>http://www.woshipm.com/pd/262276.html</a:t>
            </a:r>
            <a:endParaRPr lang="zh-CN" altLang="zh-CN" sz="1600" b="1" dirty="0">
              <a:solidFill>
                <a:schemeClr val="bg1"/>
              </a:solidFill>
            </a:endParaRPr>
          </a:p>
          <a:p>
            <a:endParaRPr lang="zh-CN" altLang="zh-CN" sz="1600" b="1" dirty="0">
              <a:solidFill>
                <a:schemeClr val="bg1"/>
              </a:solidFill>
            </a:endParaRPr>
          </a:p>
        </p:txBody>
      </p:sp>
    </p:spTree>
    <p:extLst>
      <p:ext uri="{BB962C8B-B14F-4D97-AF65-F5344CB8AC3E}">
        <p14:creationId xmlns:p14="http://schemas.microsoft.com/office/powerpoint/2010/main" val="370387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697627"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总结</a:t>
            </a: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4</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67274" y="1053884"/>
            <a:ext cx="1661679" cy="576064"/>
            <a:chOff x="1128969" y="3163443"/>
            <a:chExt cx="1661679"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02</a:t>
              </a:r>
              <a:endParaRPr lang="zh-CN" altLang="en-US" sz="1600" dirty="0">
                <a:latin typeface="Impact" pitchFamily="34" charset="0"/>
              </a:endParaRPr>
            </a:p>
          </p:txBody>
        </p:sp>
        <p:sp>
          <p:nvSpPr>
            <p:cNvPr id="33" name="TextBox 32"/>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组内评审</a:t>
              </a:r>
              <a:endParaRPr lang="zh-CN" altLang="en-US" sz="1800" dirty="0">
                <a:solidFill>
                  <a:schemeClr val="bg1"/>
                </a:solidFill>
                <a:latin typeface="+mj-lt"/>
                <a:ea typeface="FZLanTingHeiS-EL-GB"/>
              </a:endParaRPr>
            </a:p>
          </p:txBody>
        </p:sp>
      </p:grpSp>
      <p:sp>
        <p:nvSpPr>
          <p:cNvPr id="59" name="TextBox 58"/>
          <p:cNvSpPr txBox="1"/>
          <p:nvPr/>
        </p:nvSpPr>
        <p:spPr>
          <a:xfrm>
            <a:off x="858830" y="1779662"/>
            <a:ext cx="7889634" cy="1077218"/>
          </a:xfrm>
          <a:prstGeom prst="rect">
            <a:avLst/>
          </a:prstGeom>
          <a:noFill/>
        </p:spPr>
        <p:txBody>
          <a:bodyPr wrap="square" rtlCol="0">
            <a:spAutoFit/>
          </a:bodyPr>
          <a:lstStyle/>
          <a:p>
            <a:r>
              <a:rPr lang="zh-CN" altLang="zh-CN" sz="1600" b="1" dirty="0">
                <a:solidFill>
                  <a:schemeClr val="bg1"/>
                </a:solidFill>
              </a:rPr>
              <a:t>为便于</a:t>
            </a:r>
            <a:r>
              <a:rPr lang="en-US" altLang="zh-CN" sz="1600" b="1" dirty="0">
                <a:solidFill>
                  <a:schemeClr val="bg1"/>
                </a:solidFill>
              </a:rPr>
              <a:t>SRS</a:t>
            </a:r>
            <a:r>
              <a:rPr lang="zh-CN" altLang="zh-CN" sz="1600" b="1" dirty="0">
                <a:solidFill>
                  <a:schemeClr val="bg1"/>
                </a:solidFill>
              </a:rPr>
              <a:t>的理解和评审</a:t>
            </a:r>
            <a:r>
              <a:rPr lang="zh-CN" altLang="zh-CN" sz="1600" b="1" dirty="0">
                <a:solidFill>
                  <a:schemeClr val="bg1"/>
                </a:solidFill>
              </a:rPr>
              <a:t>，</a:t>
            </a:r>
            <a:r>
              <a:rPr lang="zh-CN" altLang="en-US" sz="1600" b="1" dirty="0">
                <a:solidFill>
                  <a:schemeClr val="bg1"/>
                </a:solidFill>
              </a:rPr>
              <a:t>我们已</a:t>
            </a:r>
            <a:r>
              <a:rPr lang="zh-CN" altLang="zh-CN" sz="1600" b="1" dirty="0">
                <a:solidFill>
                  <a:schemeClr val="bg1"/>
                </a:solidFill>
              </a:rPr>
              <a:t>提交</a:t>
            </a:r>
            <a:r>
              <a:rPr lang="zh-CN" altLang="zh-CN" sz="1600" b="1" dirty="0">
                <a:solidFill>
                  <a:schemeClr val="bg1"/>
                </a:solidFill>
              </a:rPr>
              <a:t>了初步的</a:t>
            </a:r>
            <a:r>
              <a:rPr lang="en-US" altLang="zh-CN" sz="1600" b="1" dirty="0">
                <a:solidFill>
                  <a:schemeClr val="bg1"/>
                </a:solidFill>
              </a:rPr>
              <a:t>User </a:t>
            </a:r>
            <a:r>
              <a:rPr lang="en-US" altLang="zh-CN" sz="1600" b="1" dirty="0">
                <a:solidFill>
                  <a:schemeClr val="bg1"/>
                </a:solidFill>
              </a:rPr>
              <a:t>Manual</a:t>
            </a:r>
            <a:r>
              <a:rPr lang="zh-CN" altLang="en-US" sz="1600" b="1" dirty="0">
                <a:solidFill>
                  <a:schemeClr val="bg1"/>
                </a:solidFill>
              </a:rPr>
              <a:t>，并让其他小组成员使用，发现其可以正常使用本网站，所以</a:t>
            </a:r>
            <a:r>
              <a:rPr lang="en-US" altLang="zh-CN" sz="1600" b="1" dirty="0">
                <a:solidFill>
                  <a:schemeClr val="bg1"/>
                </a:solidFill>
              </a:rPr>
              <a:t>User Manual</a:t>
            </a:r>
            <a:r>
              <a:rPr lang="zh-CN" altLang="en-US" sz="1600" b="1" dirty="0">
                <a:solidFill>
                  <a:schemeClr val="bg1"/>
                </a:solidFill>
              </a:rPr>
              <a:t>还是有效的。</a:t>
            </a:r>
            <a:endParaRPr lang="en-US" altLang="zh-CN" sz="1600" b="1" dirty="0">
              <a:solidFill>
                <a:schemeClr val="bg1"/>
              </a:solidFill>
            </a:endParaRPr>
          </a:p>
          <a:p>
            <a:r>
              <a:rPr lang="zh-CN" altLang="en-US" sz="1600" b="1" dirty="0">
                <a:solidFill>
                  <a:schemeClr val="bg1"/>
                </a:solidFill>
              </a:rPr>
              <a:t>同时也</a:t>
            </a:r>
            <a:r>
              <a:rPr lang="zh-CN" altLang="zh-CN" sz="1600" b="1" dirty="0">
                <a:solidFill>
                  <a:schemeClr val="bg1"/>
                </a:solidFill>
              </a:rPr>
              <a:t>对</a:t>
            </a:r>
            <a:r>
              <a:rPr lang="en-US" altLang="zh-CN" sz="1600" b="1" dirty="0">
                <a:solidFill>
                  <a:schemeClr val="bg1"/>
                </a:solidFill>
              </a:rPr>
              <a:t>SRS</a:t>
            </a:r>
            <a:r>
              <a:rPr lang="zh-CN" altLang="zh-CN" sz="1600" b="1" dirty="0">
                <a:solidFill>
                  <a:schemeClr val="bg1"/>
                </a:solidFill>
              </a:rPr>
              <a:t>进行了正式的小组内部</a:t>
            </a:r>
            <a:r>
              <a:rPr lang="zh-CN" altLang="zh-CN" sz="1600" b="1" dirty="0">
                <a:solidFill>
                  <a:schemeClr val="bg1"/>
                </a:solidFill>
              </a:rPr>
              <a:t>评审</a:t>
            </a:r>
            <a:r>
              <a:rPr lang="zh-CN" altLang="en-US" sz="1600" b="1" dirty="0">
                <a:solidFill>
                  <a:schemeClr val="bg1"/>
                </a:solidFill>
              </a:rPr>
              <a:t>。并附有会议记录及组内评审表</a:t>
            </a:r>
            <a:r>
              <a:rPr lang="en-US" altLang="zh-CN" sz="1600" b="1" dirty="0">
                <a:solidFill>
                  <a:schemeClr val="bg1"/>
                </a:solidFill>
              </a:rPr>
              <a:t>.</a:t>
            </a:r>
            <a:endParaRPr lang="en-US" altLang="zh-CN" sz="1600" b="1" dirty="0">
              <a:solidFill>
                <a:schemeClr val="bg1"/>
              </a:solidFill>
            </a:endParaRPr>
          </a:p>
          <a:p>
            <a:r>
              <a:rPr lang="zh-CN" altLang="en-US" sz="1600" b="1" dirty="0">
                <a:solidFill>
                  <a:schemeClr val="bg1"/>
                </a:solidFill>
              </a:rPr>
              <a:t>之后</a:t>
            </a:r>
            <a:r>
              <a:rPr lang="zh-CN" altLang="zh-CN" sz="1600" b="1" dirty="0">
                <a:solidFill>
                  <a:schemeClr val="bg1"/>
                </a:solidFill>
              </a:rPr>
              <a:t>对</a:t>
            </a:r>
            <a:r>
              <a:rPr lang="zh-CN" altLang="zh-CN" sz="1600" b="1" dirty="0">
                <a:solidFill>
                  <a:schemeClr val="bg1"/>
                </a:solidFill>
              </a:rPr>
              <a:t>评审中要求修改和改进的部分进行了</a:t>
            </a:r>
            <a:r>
              <a:rPr lang="zh-CN" altLang="zh-CN" sz="1600" b="1" dirty="0">
                <a:solidFill>
                  <a:schemeClr val="bg1"/>
                </a:solidFill>
              </a:rPr>
              <a:t>完善</a:t>
            </a:r>
            <a:r>
              <a:rPr lang="zh-CN" altLang="en-US" sz="1600" b="1" dirty="0">
                <a:solidFill>
                  <a:schemeClr val="bg1"/>
                </a:solidFill>
              </a:rPr>
              <a:t>。</a:t>
            </a:r>
            <a:endParaRPr lang="zh-CN" altLang="zh-CN" sz="1600" b="1" dirty="0">
              <a:solidFill>
                <a:schemeClr val="bg1"/>
              </a:solidFill>
            </a:endParaRPr>
          </a:p>
        </p:txBody>
      </p:sp>
    </p:spTree>
    <p:extLst>
      <p:ext uri="{BB962C8B-B14F-4D97-AF65-F5344CB8AC3E}">
        <p14:creationId xmlns:p14="http://schemas.microsoft.com/office/powerpoint/2010/main" val="178553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697627"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总结</a:t>
            </a: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4</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67274" y="1053884"/>
            <a:ext cx="1661679" cy="576064"/>
            <a:chOff x="1128969" y="3163443"/>
            <a:chExt cx="1661679"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03</a:t>
              </a:r>
              <a:endParaRPr lang="zh-CN" altLang="en-US" sz="1600" dirty="0">
                <a:latin typeface="Impact" pitchFamily="34" charset="0"/>
              </a:endParaRPr>
            </a:p>
          </p:txBody>
        </p:sp>
        <p:sp>
          <p:nvSpPr>
            <p:cNvPr id="33" name="TextBox 32"/>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工作分配</a:t>
              </a:r>
              <a:endParaRPr lang="zh-CN" altLang="en-US" sz="1800" dirty="0">
                <a:solidFill>
                  <a:schemeClr val="bg1"/>
                </a:solidFill>
                <a:latin typeface="+mj-lt"/>
                <a:ea typeface="FZLanTingHeiS-EL-GB"/>
              </a:endParaRPr>
            </a:p>
          </p:txBody>
        </p:sp>
      </p:grpSp>
      <p:sp>
        <p:nvSpPr>
          <p:cNvPr id="59" name="TextBox 58"/>
          <p:cNvSpPr txBox="1"/>
          <p:nvPr/>
        </p:nvSpPr>
        <p:spPr>
          <a:xfrm>
            <a:off x="858830" y="1779662"/>
            <a:ext cx="7889634" cy="1815882"/>
          </a:xfrm>
          <a:prstGeom prst="rect">
            <a:avLst/>
          </a:prstGeom>
          <a:noFill/>
        </p:spPr>
        <p:txBody>
          <a:bodyPr wrap="square" rtlCol="0">
            <a:spAutoFit/>
          </a:bodyPr>
          <a:lstStyle/>
          <a:p>
            <a:r>
              <a:rPr lang="en-US" altLang="zh-CN" sz="1600" b="1" dirty="0">
                <a:solidFill>
                  <a:schemeClr val="bg1"/>
                </a:solidFill>
              </a:rPr>
              <a:t> </a:t>
            </a:r>
            <a:r>
              <a:rPr lang="zh-CN" altLang="en-US" sz="1600" b="1" dirty="0" smtClean="0">
                <a:solidFill>
                  <a:schemeClr val="bg1"/>
                </a:solidFill>
              </a:rPr>
              <a:t>蒋家俊：任务分配及审核，评审</a:t>
            </a:r>
            <a:r>
              <a:rPr lang="en-US" altLang="zh-CN" sz="1600" b="1" dirty="0" smtClean="0">
                <a:solidFill>
                  <a:schemeClr val="bg1"/>
                </a:solidFill>
              </a:rPr>
              <a:t>PPT</a:t>
            </a:r>
            <a:r>
              <a:rPr lang="zh-CN" altLang="en-US" sz="1600" b="1" dirty="0" smtClean="0">
                <a:solidFill>
                  <a:schemeClr val="bg1"/>
                </a:solidFill>
              </a:rPr>
              <a:t>制作，</a:t>
            </a:r>
            <a:r>
              <a:rPr lang="en-US" altLang="zh-CN" sz="1600" b="1" dirty="0" smtClean="0">
                <a:solidFill>
                  <a:schemeClr val="bg1"/>
                </a:solidFill>
              </a:rPr>
              <a:t>SRS</a:t>
            </a:r>
            <a:r>
              <a:rPr lang="zh-CN" altLang="en-US" sz="1600" b="1" dirty="0" smtClean="0">
                <a:solidFill>
                  <a:schemeClr val="bg1"/>
                </a:solidFill>
              </a:rPr>
              <a:t>非功能性需求，管理员界面原型，管     理员测试用例</a:t>
            </a:r>
            <a:endParaRPr lang="en-US" altLang="zh-CN" sz="1600" b="1" dirty="0" smtClean="0">
              <a:solidFill>
                <a:schemeClr val="bg1"/>
              </a:solidFill>
            </a:endParaRPr>
          </a:p>
          <a:p>
            <a:r>
              <a:rPr lang="en-US" altLang="zh-CN" sz="1600" b="1" dirty="0">
                <a:solidFill>
                  <a:schemeClr val="bg1"/>
                </a:solidFill>
              </a:rPr>
              <a:t> </a:t>
            </a:r>
            <a:r>
              <a:rPr lang="zh-CN" altLang="en-US" sz="1600" b="1" dirty="0" smtClean="0">
                <a:solidFill>
                  <a:schemeClr val="bg1"/>
                </a:solidFill>
              </a:rPr>
              <a:t>李捷：功能需求及数据需求，课程介绍界面原型，用户手册</a:t>
            </a:r>
            <a:endParaRPr lang="en-US" altLang="zh-CN" sz="1600" b="1" dirty="0" smtClean="0">
              <a:solidFill>
                <a:schemeClr val="bg1"/>
              </a:solidFill>
            </a:endParaRPr>
          </a:p>
          <a:p>
            <a:r>
              <a:rPr lang="en-US" altLang="zh-CN" sz="1600" b="1" dirty="0">
                <a:solidFill>
                  <a:schemeClr val="bg1"/>
                </a:solidFill>
              </a:rPr>
              <a:t> </a:t>
            </a:r>
            <a:r>
              <a:rPr lang="zh-CN" altLang="en-US" sz="1600" b="1" dirty="0" smtClean="0">
                <a:solidFill>
                  <a:schemeClr val="bg1"/>
                </a:solidFill>
              </a:rPr>
              <a:t>厉佩强：网站首页界面原型及完善</a:t>
            </a:r>
            <a:endParaRPr lang="en-US" altLang="zh-CN" sz="1600" b="1" dirty="0" smtClean="0">
              <a:solidFill>
                <a:schemeClr val="bg1"/>
              </a:solidFill>
            </a:endParaRPr>
          </a:p>
          <a:p>
            <a:r>
              <a:rPr lang="en-US" altLang="zh-CN" sz="1600" b="1" dirty="0">
                <a:solidFill>
                  <a:schemeClr val="bg1"/>
                </a:solidFill>
              </a:rPr>
              <a:t> </a:t>
            </a:r>
            <a:r>
              <a:rPr lang="zh-CN" altLang="en-US" sz="1600" b="1" dirty="0" smtClean="0">
                <a:solidFill>
                  <a:schemeClr val="bg1"/>
                </a:solidFill>
              </a:rPr>
              <a:t>周盛：数据字典 </a:t>
            </a:r>
            <a:r>
              <a:rPr lang="en-US" altLang="zh-CN" sz="1600" b="1" dirty="0" smtClean="0">
                <a:solidFill>
                  <a:schemeClr val="bg1"/>
                </a:solidFill>
              </a:rPr>
              <a:t>SRS</a:t>
            </a:r>
            <a:r>
              <a:rPr lang="zh-CN" altLang="en-US" sz="1600" b="1" dirty="0" smtClean="0">
                <a:solidFill>
                  <a:schemeClr val="bg1"/>
                </a:solidFill>
              </a:rPr>
              <a:t>外部接口需求，引言及综合描述，教师及学生测试用例， </a:t>
            </a:r>
            <a:endParaRPr lang="en-US" altLang="zh-CN" sz="1600" b="1" dirty="0" smtClean="0">
              <a:solidFill>
                <a:schemeClr val="bg1"/>
              </a:solidFill>
            </a:endParaRPr>
          </a:p>
          <a:p>
            <a:r>
              <a:rPr lang="en-US" altLang="zh-CN" sz="1600" b="1">
                <a:solidFill>
                  <a:schemeClr val="bg1"/>
                </a:solidFill>
              </a:rPr>
              <a:t> </a:t>
            </a:r>
            <a:r>
              <a:rPr lang="zh-CN" altLang="en-US" sz="1600" b="1" smtClean="0">
                <a:solidFill>
                  <a:schemeClr val="bg1"/>
                </a:solidFill>
              </a:rPr>
              <a:t>朱秉</a:t>
            </a:r>
            <a:r>
              <a:rPr lang="zh-CN" altLang="en-US" sz="1600" b="1" dirty="0" smtClean="0">
                <a:solidFill>
                  <a:schemeClr val="bg1"/>
                </a:solidFill>
              </a:rPr>
              <a:t>：顺序图，活动图，用例图及用例描述编写</a:t>
            </a:r>
            <a:endParaRPr lang="en-US" altLang="zh-CN" sz="1600" b="1" dirty="0" smtClean="0">
              <a:solidFill>
                <a:schemeClr val="bg1"/>
              </a:solidFill>
            </a:endParaRPr>
          </a:p>
          <a:p>
            <a:r>
              <a:rPr lang="en-US" altLang="zh-CN" sz="1600" b="1" dirty="0">
                <a:solidFill>
                  <a:schemeClr val="bg1"/>
                </a:solidFill>
              </a:rPr>
              <a:t> </a:t>
            </a:r>
            <a:r>
              <a:rPr lang="en-US" altLang="zh-CN" sz="1600" b="1" dirty="0" smtClean="0">
                <a:solidFill>
                  <a:schemeClr val="bg1"/>
                </a:solidFill>
              </a:rPr>
              <a:t>  </a:t>
            </a:r>
            <a:endParaRPr lang="zh-CN" altLang="zh-CN" sz="1600" b="1" dirty="0">
              <a:solidFill>
                <a:schemeClr val="bg1"/>
              </a:solidFill>
            </a:endParaRPr>
          </a:p>
        </p:txBody>
      </p:sp>
    </p:spTree>
    <p:extLst>
      <p:ext uri="{BB962C8B-B14F-4D97-AF65-F5344CB8AC3E}">
        <p14:creationId xmlns:p14="http://schemas.microsoft.com/office/powerpoint/2010/main" val="808285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4328" y="1815666"/>
            <a:ext cx="9186984" cy="1512168"/>
            <a:chOff x="-640233" y="2078850"/>
            <a:chExt cx="13514685" cy="2700300"/>
          </a:xfrm>
        </p:grpSpPr>
        <p:sp>
          <p:nvSpPr>
            <p:cNvPr id="8" name="矩形 7"/>
            <p:cNvSpPr/>
            <p:nvPr/>
          </p:nvSpPr>
          <p:spPr>
            <a:xfrm>
              <a:off x="-640232" y="2240867"/>
              <a:ext cx="13472465" cy="2376264"/>
            </a:xfrm>
            <a:prstGeom prst="rect">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40233" y="2078850"/>
              <a:ext cx="13514685" cy="2700300"/>
            </a:xfrm>
            <a:prstGeom prst="rect">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2" name="六边形 11"/>
          <p:cNvSpPr/>
          <p:nvPr/>
        </p:nvSpPr>
        <p:spPr>
          <a:xfrm>
            <a:off x="1061610" y="1690372"/>
            <a:ext cx="501176" cy="432048"/>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3" name="六边形 12"/>
          <p:cNvSpPr/>
          <p:nvPr/>
        </p:nvSpPr>
        <p:spPr>
          <a:xfrm>
            <a:off x="1013201" y="3836093"/>
            <a:ext cx="751764" cy="648072"/>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4" name="六边形 13"/>
          <p:cNvSpPr/>
          <p:nvPr/>
        </p:nvSpPr>
        <p:spPr>
          <a:xfrm>
            <a:off x="5166066" y="3662139"/>
            <a:ext cx="594066" cy="512126"/>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5" name="六边形 14"/>
          <p:cNvSpPr/>
          <p:nvPr/>
        </p:nvSpPr>
        <p:spPr>
          <a:xfrm>
            <a:off x="6921261" y="1610294"/>
            <a:ext cx="594066" cy="512126"/>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6" name="六边形 15"/>
          <p:cNvSpPr/>
          <p:nvPr/>
        </p:nvSpPr>
        <p:spPr>
          <a:xfrm>
            <a:off x="2827684" y="3160671"/>
            <a:ext cx="594066" cy="512126"/>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7" name="六边形 16"/>
          <p:cNvSpPr/>
          <p:nvPr/>
        </p:nvSpPr>
        <p:spPr>
          <a:xfrm>
            <a:off x="8028384" y="140643"/>
            <a:ext cx="1004486" cy="865935"/>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8" name="六边形 17"/>
          <p:cNvSpPr/>
          <p:nvPr/>
        </p:nvSpPr>
        <p:spPr>
          <a:xfrm>
            <a:off x="8028384" y="4228102"/>
            <a:ext cx="594066" cy="512126"/>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9" name="六边形 18"/>
          <p:cNvSpPr/>
          <p:nvPr/>
        </p:nvSpPr>
        <p:spPr>
          <a:xfrm>
            <a:off x="4582042" y="1098169"/>
            <a:ext cx="594066" cy="512126"/>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20" name="TextBox 19"/>
          <p:cNvSpPr txBox="1"/>
          <p:nvPr/>
        </p:nvSpPr>
        <p:spPr>
          <a:xfrm>
            <a:off x="2735412" y="2029293"/>
            <a:ext cx="3673185" cy="1084912"/>
          </a:xfrm>
          <a:prstGeom prst="rect">
            <a:avLst/>
          </a:prstGeom>
          <a:noFill/>
        </p:spPr>
        <p:txBody>
          <a:bodyPr wrap="none" lIns="68580" tIns="34290" rIns="68580" bIns="34290" rtlCol="0">
            <a:spAutoFit/>
          </a:bodyPr>
          <a:lstStyle/>
          <a:p>
            <a:pPr algn="ctr"/>
            <a:r>
              <a:rPr lang="zh-CN" altLang="en-US" sz="3300" b="1" dirty="0" smtClean="0">
                <a:blipFill>
                  <a:blip r:embed="rId2"/>
                  <a:stretch>
                    <a:fillRect/>
                  </a:stretch>
                </a:blipFill>
                <a:latin typeface="微软雅黑" pitchFamily="34" charset="-122"/>
                <a:ea typeface="微软雅黑" pitchFamily="34" charset="-122"/>
              </a:rPr>
              <a:t>感谢聆听</a:t>
            </a:r>
            <a:endParaRPr lang="en-US" altLang="zh-CN" sz="3300" b="1" dirty="0" smtClean="0">
              <a:blipFill>
                <a:blip r:embed="rId2"/>
                <a:stretch>
                  <a:fillRect/>
                </a:stretch>
              </a:blipFill>
              <a:latin typeface="微软雅黑" pitchFamily="34" charset="-122"/>
              <a:ea typeface="微软雅黑" pitchFamily="34" charset="-122"/>
            </a:endParaRPr>
          </a:p>
          <a:p>
            <a:pPr algn="ctr"/>
            <a:r>
              <a:rPr lang="en-US" altLang="zh-CN" sz="3300" b="1" dirty="0" smtClean="0">
                <a:blipFill>
                  <a:blip r:embed="rId2"/>
                  <a:stretch>
                    <a:fillRect/>
                  </a:stretch>
                </a:blipFill>
                <a:ea typeface="微软雅黑" pitchFamily="34" charset="-122"/>
              </a:rPr>
              <a:t>Thanks for watching</a:t>
            </a:r>
            <a:endParaRPr lang="zh-CN" altLang="en-US" sz="3300" b="1" dirty="0">
              <a:blipFill>
                <a:blip r:embed="rId2"/>
                <a:stretch>
                  <a:fillRect/>
                </a:stretch>
              </a:blipFill>
              <a:ea typeface="微软雅黑" pitchFamily="34" charset="-122"/>
            </a:endParaRPr>
          </a:p>
        </p:txBody>
      </p:sp>
      <p:sp>
        <p:nvSpPr>
          <p:cNvPr id="21" name="六边形 20"/>
          <p:cNvSpPr/>
          <p:nvPr/>
        </p:nvSpPr>
        <p:spPr>
          <a:xfrm>
            <a:off x="8833936" y="1976420"/>
            <a:ext cx="338720" cy="292000"/>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2" name="TextBox 1"/>
          <p:cNvSpPr txBox="1"/>
          <p:nvPr/>
        </p:nvSpPr>
        <p:spPr>
          <a:xfrm>
            <a:off x="4122999" y="3414438"/>
            <a:ext cx="184731" cy="307777"/>
          </a:xfrm>
          <a:prstGeom prst="rect">
            <a:avLst/>
          </a:prstGeom>
          <a:noFill/>
        </p:spPr>
        <p:txBody>
          <a:bodyPr wrap="none" rtlCol="0">
            <a:spAutoFit/>
          </a:bodyPr>
          <a:lstStyle/>
          <a:p>
            <a:endParaRPr lang="zh-CN" altLang="en-US" dirty="0">
              <a:solidFill>
                <a:schemeClr val="bg1"/>
              </a:solidFill>
              <a:latin typeface="冬青黑体简体中文 W3" pitchFamily="34" charset="-122"/>
              <a:ea typeface="冬青黑体简体中文 W3" pitchFamily="34" charset="-122"/>
            </a:endParaRPr>
          </a:p>
        </p:txBody>
      </p:sp>
    </p:spTree>
    <p:extLst>
      <p:ext uri="{BB962C8B-B14F-4D97-AF65-F5344CB8AC3E}">
        <p14:creationId xmlns:p14="http://schemas.microsoft.com/office/powerpoint/2010/main" val="1406215944"/>
      </p:ext>
    </p:extLst>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TextBox 56"/>
          <p:cNvSpPr txBox="1"/>
          <p:nvPr/>
        </p:nvSpPr>
        <p:spPr>
          <a:xfrm>
            <a:off x="8044616" y="334856"/>
            <a:ext cx="727828" cy="369332"/>
          </a:xfrm>
          <a:prstGeom prst="rect">
            <a:avLst/>
          </a:prstGeom>
          <a:noFill/>
        </p:spPr>
        <p:txBody>
          <a:bodyPr wrap="none" rtlCol="0">
            <a:spAutoFit/>
          </a:bodyPr>
          <a:lstStyle/>
          <a:p>
            <a:r>
              <a:rPr lang="en-US" altLang="zh-CN" sz="1800" dirty="0" smtClean="0">
                <a:solidFill>
                  <a:schemeClr val="bg1"/>
                </a:solidFill>
              </a:rPr>
              <a:t>LOGO</a:t>
            </a:r>
            <a:endParaRPr lang="zh-CN" altLang="en-US" sz="1800" dirty="0">
              <a:solidFill>
                <a:schemeClr val="bg1"/>
              </a:solidFill>
            </a:endParaRPr>
          </a:p>
        </p:txBody>
      </p:sp>
      <p:grpSp>
        <p:nvGrpSpPr>
          <p:cNvPr id="4" name="组合 3"/>
          <p:cNvGrpSpPr/>
          <p:nvPr/>
        </p:nvGrpSpPr>
        <p:grpSpPr>
          <a:xfrm>
            <a:off x="287524" y="1064972"/>
            <a:ext cx="1446739" cy="576064"/>
            <a:chOff x="1128969" y="1491630"/>
            <a:chExt cx="1456494" cy="576064"/>
          </a:xfrm>
        </p:grpSpPr>
        <p:sp>
          <p:nvSpPr>
            <p:cNvPr id="2" name="椭圆 1"/>
            <p:cNvSpPr/>
            <p:nvPr/>
          </p:nvSpPr>
          <p:spPr>
            <a:xfrm>
              <a:off x="1128969" y="1491630"/>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01</a:t>
              </a:r>
              <a:endParaRPr lang="zh-CN" altLang="en-US" sz="1600" dirty="0">
                <a:latin typeface="Impact" pitchFamily="34" charset="0"/>
              </a:endParaRPr>
            </a:p>
          </p:txBody>
        </p:sp>
        <p:sp>
          <p:nvSpPr>
            <p:cNvPr id="3" name="TextBox 2"/>
            <p:cNvSpPr txBox="1"/>
            <p:nvPr/>
          </p:nvSpPr>
          <p:spPr>
            <a:xfrm>
              <a:off x="1682652" y="1625774"/>
              <a:ext cx="902811" cy="307777"/>
            </a:xfrm>
            <a:prstGeom prst="rect">
              <a:avLst/>
            </a:prstGeom>
            <a:noFill/>
          </p:spPr>
          <p:txBody>
            <a:bodyPr wrap="none" rtlCol="0">
              <a:spAutoFit/>
            </a:bodyPr>
            <a:lstStyle/>
            <a:p>
              <a:r>
                <a:rPr lang="zh-CN" altLang="en-US" b="1" dirty="0" smtClean="0">
                  <a:solidFill>
                    <a:schemeClr val="bg1"/>
                  </a:solidFill>
                  <a:latin typeface="+mj-lt"/>
                  <a:ea typeface="FZLanTingHeiS-EL-GB"/>
                </a:rPr>
                <a:t>项目背景</a:t>
              </a:r>
              <a:endParaRPr lang="zh-CN" altLang="en-US" b="1" dirty="0">
                <a:solidFill>
                  <a:schemeClr val="bg1"/>
                </a:solidFill>
                <a:latin typeface="+mj-lt"/>
                <a:ea typeface="FZLanTingHeiS-EL-GB"/>
              </a:endParaRPr>
            </a:p>
          </p:txBody>
        </p:sp>
      </p:grpSp>
      <p:sp>
        <p:nvSpPr>
          <p:cNvPr id="35" name="TextBox 34"/>
          <p:cNvSpPr txBox="1"/>
          <p:nvPr/>
        </p:nvSpPr>
        <p:spPr>
          <a:xfrm>
            <a:off x="2761119" y="1337742"/>
            <a:ext cx="4896544" cy="2308324"/>
          </a:xfrm>
          <a:prstGeom prst="rect">
            <a:avLst/>
          </a:prstGeom>
          <a:noFill/>
        </p:spPr>
        <p:txBody>
          <a:bodyPr wrap="square" rtlCol="0">
            <a:spAutoFit/>
          </a:bodyPr>
          <a:lstStyle/>
          <a:p>
            <a:r>
              <a:rPr lang="en-US" altLang="zh-CN" sz="1600" b="1" dirty="0" smtClean="0">
                <a:solidFill>
                  <a:schemeClr val="bg1"/>
                </a:solidFill>
              </a:rPr>
              <a:t>       </a:t>
            </a:r>
            <a:r>
              <a:rPr lang="zh-CN" altLang="zh-CN" sz="1600" b="1" dirty="0" smtClean="0">
                <a:solidFill>
                  <a:schemeClr val="bg1"/>
                </a:solidFill>
              </a:rPr>
              <a:t>为了</a:t>
            </a:r>
            <a:r>
              <a:rPr lang="zh-CN" altLang="zh-CN" sz="1600" b="1" dirty="0">
                <a:solidFill>
                  <a:schemeClr val="bg1"/>
                </a:solidFill>
              </a:rPr>
              <a:t>使这门课上的出色，使学生能够获得最多的资料，使学生及时的了解世界需求工程的最新动态，以及学生和教师的有效地沟通，老师提出了这么一个设想；作为他的学生也需要一个与教师及同学之间相互交流，及获取资料的平台；还有一些同学并没有选这几门课，但是也想了解项目管理，需求工程，统一建模的相关知识，以备到时决定该选不选这门课程。通过这三方提出的需求考虑，我们构思做一个软件工程教学、学习、交流的网站。</a:t>
            </a:r>
          </a:p>
        </p:txBody>
      </p:sp>
    </p:spTree>
    <p:extLst>
      <p:ext uri="{BB962C8B-B14F-4D97-AF65-F5344CB8AC3E}">
        <p14:creationId xmlns:p14="http://schemas.microsoft.com/office/powerpoint/2010/main" val="1291872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3"/>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TextBox 56"/>
          <p:cNvSpPr txBox="1"/>
          <p:nvPr/>
        </p:nvSpPr>
        <p:spPr>
          <a:xfrm>
            <a:off x="8044616" y="334856"/>
            <a:ext cx="727828" cy="369332"/>
          </a:xfrm>
          <a:prstGeom prst="rect">
            <a:avLst/>
          </a:prstGeom>
          <a:noFill/>
        </p:spPr>
        <p:txBody>
          <a:bodyPr wrap="none" rtlCol="0">
            <a:spAutoFit/>
          </a:bodyPr>
          <a:lstStyle/>
          <a:p>
            <a:r>
              <a:rPr lang="en-US" altLang="zh-CN" sz="1800" dirty="0" smtClean="0">
                <a:solidFill>
                  <a:schemeClr val="bg1"/>
                </a:solidFill>
              </a:rPr>
              <a:t>LOGO</a:t>
            </a:r>
            <a:endParaRPr lang="zh-CN" altLang="en-US" sz="1800" dirty="0">
              <a:solidFill>
                <a:schemeClr val="bg1"/>
              </a:solidFill>
            </a:endParaRPr>
          </a:p>
        </p:txBody>
      </p:sp>
      <p:grpSp>
        <p:nvGrpSpPr>
          <p:cNvPr id="5" name="组合 4"/>
          <p:cNvGrpSpPr/>
          <p:nvPr/>
        </p:nvGrpSpPr>
        <p:grpSpPr>
          <a:xfrm>
            <a:off x="287524" y="1059582"/>
            <a:ext cx="1463673" cy="576064"/>
            <a:chOff x="5391750" y="1491630"/>
            <a:chExt cx="1463673" cy="576064"/>
          </a:xfrm>
        </p:grpSpPr>
        <p:sp>
          <p:nvSpPr>
            <p:cNvPr id="28" name="椭圆 27"/>
            <p:cNvSpPr/>
            <p:nvPr/>
          </p:nvSpPr>
          <p:spPr>
            <a:xfrm>
              <a:off x="5391750" y="1491630"/>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02</a:t>
              </a:r>
              <a:endParaRPr lang="zh-CN" altLang="en-US" sz="1600" dirty="0">
                <a:latin typeface="Impact" pitchFamily="34" charset="0"/>
              </a:endParaRPr>
            </a:p>
          </p:txBody>
        </p:sp>
        <p:sp>
          <p:nvSpPr>
            <p:cNvPr id="32" name="TextBox 31"/>
            <p:cNvSpPr txBox="1"/>
            <p:nvPr/>
          </p:nvSpPr>
          <p:spPr>
            <a:xfrm>
              <a:off x="5952612" y="1625774"/>
              <a:ext cx="902811" cy="307777"/>
            </a:xfrm>
            <a:prstGeom prst="rect">
              <a:avLst/>
            </a:prstGeom>
            <a:noFill/>
          </p:spPr>
          <p:txBody>
            <a:bodyPr wrap="none" rtlCol="0">
              <a:spAutoFit/>
            </a:bodyPr>
            <a:lstStyle/>
            <a:p>
              <a:r>
                <a:rPr lang="zh-CN" altLang="en-US" dirty="0">
                  <a:solidFill>
                    <a:schemeClr val="bg1"/>
                  </a:solidFill>
                  <a:latin typeface="+mj-lt"/>
                  <a:ea typeface="FZLanTingHeiS-EL-GB"/>
                </a:rPr>
                <a:t>愿</a:t>
              </a:r>
              <a:r>
                <a:rPr lang="zh-CN" altLang="en-US" dirty="0" smtClean="0">
                  <a:solidFill>
                    <a:schemeClr val="bg1"/>
                  </a:solidFill>
                  <a:latin typeface="+mj-lt"/>
                  <a:ea typeface="FZLanTingHeiS-EL-GB"/>
                </a:rPr>
                <a:t>景申明</a:t>
              </a:r>
              <a:endParaRPr lang="zh-CN" altLang="en-US" dirty="0">
                <a:solidFill>
                  <a:schemeClr val="bg1"/>
                </a:solidFill>
                <a:latin typeface="+mj-lt"/>
                <a:ea typeface="FZLanTingHeiS-EL-GB"/>
              </a:endParaRPr>
            </a:p>
          </p:txBody>
        </p:sp>
      </p:grpSp>
      <p:sp>
        <p:nvSpPr>
          <p:cNvPr id="58" name="TextBox 57"/>
          <p:cNvSpPr txBox="1"/>
          <p:nvPr/>
        </p:nvSpPr>
        <p:spPr>
          <a:xfrm>
            <a:off x="2123728" y="1193726"/>
            <a:ext cx="5534648" cy="3046988"/>
          </a:xfrm>
          <a:prstGeom prst="rect">
            <a:avLst/>
          </a:prstGeom>
          <a:noFill/>
        </p:spPr>
        <p:txBody>
          <a:bodyPr wrap="square" rtlCol="0">
            <a:spAutoFit/>
          </a:bodyPr>
          <a:lstStyle/>
          <a:p>
            <a:r>
              <a:rPr lang="en-US" altLang="zh-CN" sz="1600" b="1" dirty="0" smtClean="0">
                <a:solidFill>
                  <a:schemeClr val="bg1"/>
                </a:solidFill>
              </a:rPr>
              <a:t>         </a:t>
            </a:r>
            <a:r>
              <a:rPr lang="zh-CN" altLang="zh-CN" sz="1600" b="1" dirty="0" smtClean="0">
                <a:solidFill>
                  <a:schemeClr val="bg1"/>
                </a:solidFill>
              </a:rPr>
              <a:t>本</a:t>
            </a:r>
            <a:r>
              <a:rPr lang="zh-CN" altLang="zh-CN" sz="1600" b="1" dirty="0">
                <a:solidFill>
                  <a:schemeClr val="bg1"/>
                </a:solidFill>
              </a:rPr>
              <a:t>网站是一个促进软件工程系列课程的教师，</a:t>
            </a:r>
            <a:r>
              <a:rPr lang="zh-CN" altLang="zh-CN" sz="1600" b="1" dirty="0" smtClean="0">
                <a:solidFill>
                  <a:schemeClr val="bg1"/>
                </a:solidFill>
              </a:rPr>
              <a:t>学生</a:t>
            </a:r>
            <a:r>
              <a:rPr lang="zh-CN" altLang="en-US" sz="1600" b="1" dirty="0" smtClean="0">
                <a:solidFill>
                  <a:schemeClr val="bg1"/>
                </a:solidFill>
              </a:rPr>
              <a:t>以及</a:t>
            </a:r>
            <a:r>
              <a:rPr lang="zh-CN" altLang="zh-CN" sz="1600" b="1" dirty="0" smtClean="0">
                <a:solidFill>
                  <a:schemeClr val="bg1"/>
                </a:solidFill>
              </a:rPr>
              <a:t>对</a:t>
            </a:r>
            <a:r>
              <a:rPr lang="zh-CN" altLang="zh-CN" sz="1600" b="1" dirty="0">
                <a:solidFill>
                  <a:schemeClr val="bg1"/>
                </a:solidFill>
              </a:rPr>
              <a:t>本课程感兴趣的非本专业人员进行交流学习的网站，针对教师，本网站可以提供，教学资料的上传与下载，教师自主安排课程答疑，与同学们进行论坛式的交流。对于学生，本网站能够</a:t>
            </a:r>
            <a:r>
              <a:rPr lang="zh-CN" altLang="zh-CN" sz="1600" b="1" dirty="0" smtClean="0">
                <a:solidFill>
                  <a:schemeClr val="bg1"/>
                </a:solidFill>
              </a:rPr>
              <a:t>提供所有</a:t>
            </a:r>
            <a:r>
              <a:rPr lang="zh-CN" altLang="zh-CN" sz="1600" b="1" dirty="0">
                <a:solidFill>
                  <a:schemeClr val="bg1"/>
                </a:solidFill>
              </a:rPr>
              <a:t>开放课程教学资料的下载，与其他用户进行论坛式交流，进行教师安排的课程答疑功能。另外更重要的是当课程结束后，本网站并不会回收你浏览关于软件工程学习资料的权限，学生仍然可以借助本网站与老师和其他学生交流。另外，本网站作为一个交流平台，目标是吸引到已经学完软件工程课程的学生或是软件工程的相关从事者在本平台上互相交流，交换各自的心得体会，以此促进学校的软件工程系列课程的发展。</a:t>
            </a:r>
          </a:p>
        </p:txBody>
      </p:sp>
    </p:spTree>
    <p:extLst>
      <p:ext uri="{BB962C8B-B14F-4D97-AF65-F5344CB8AC3E}">
        <p14:creationId xmlns:p14="http://schemas.microsoft.com/office/powerpoint/2010/main" val="39925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10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3"/>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287524" y="1059582"/>
            <a:ext cx="2002282" cy="576064"/>
            <a:chOff x="5391750" y="1491630"/>
            <a:chExt cx="2002282" cy="576064"/>
          </a:xfrm>
        </p:grpSpPr>
        <p:sp>
          <p:nvSpPr>
            <p:cNvPr id="28" name="椭圆 27"/>
            <p:cNvSpPr/>
            <p:nvPr/>
          </p:nvSpPr>
          <p:spPr>
            <a:xfrm>
              <a:off x="5391750" y="1491630"/>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03</a:t>
              </a:r>
              <a:endParaRPr lang="zh-CN" altLang="en-US" sz="1600" dirty="0">
                <a:latin typeface="Impact" pitchFamily="34" charset="0"/>
              </a:endParaRPr>
            </a:p>
          </p:txBody>
        </p:sp>
        <p:sp>
          <p:nvSpPr>
            <p:cNvPr id="32" name="TextBox 31"/>
            <p:cNvSpPr txBox="1"/>
            <p:nvPr/>
          </p:nvSpPr>
          <p:spPr>
            <a:xfrm>
              <a:off x="5952612" y="1625774"/>
              <a:ext cx="1441420" cy="307777"/>
            </a:xfrm>
            <a:prstGeom prst="rect">
              <a:avLst/>
            </a:prstGeom>
            <a:noFill/>
          </p:spPr>
          <p:txBody>
            <a:bodyPr wrap="none" rtlCol="0">
              <a:spAutoFit/>
            </a:bodyPr>
            <a:lstStyle/>
            <a:p>
              <a:r>
                <a:rPr lang="zh-CN" altLang="en-US" dirty="0" smtClean="0">
                  <a:solidFill>
                    <a:schemeClr val="bg1"/>
                  </a:solidFill>
                  <a:latin typeface="+mj-lt"/>
                  <a:ea typeface="FZLanTingHeiS-EL-GB"/>
                </a:rPr>
                <a:t>愿景获取及确认</a:t>
              </a:r>
              <a:endParaRPr lang="zh-CN" altLang="en-US" dirty="0">
                <a:solidFill>
                  <a:schemeClr val="bg1"/>
                </a:solidFill>
                <a:latin typeface="+mj-lt"/>
                <a:ea typeface="FZLanTingHeiS-EL-GB"/>
              </a:endParaRPr>
            </a:p>
          </p:txBody>
        </p:sp>
      </p:gr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385" y="1627536"/>
            <a:ext cx="8188111" cy="2600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1734263" y="4426345"/>
            <a:ext cx="5688632" cy="338554"/>
          </a:xfrm>
          <a:prstGeom prst="rect">
            <a:avLst/>
          </a:prstGeom>
          <a:noFill/>
        </p:spPr>
        <p:txBody>
          <a:bodyPr wrap="square" rtlCol="0">
            <a:spAutoFit/>
          </a:bodyPr>
          <a:lstStyle/>
          <a:p>
            <a:r>
              <a:rPr lang="zh-CN" altLang="en-US" sz="1600" b="1" dirty="0" smtClean="0">
                <a:solidFill>
                  <a:schemeClr val="bg1"/>
                </a:solidFill>
              </a:rPr>
              <a:t>完全反映客户真实意愿！！！！！</a:t>
            </a:r>
            <a:endParaRPr lang="zh-CN" altLang="zh-CN" sz="1600" b="1" dirty="0">
              <a:solidFill>
                <a:schemeClr val="bg1"/>
              </a:solidFill>
            </a:endParaRPr>
          </a:p>
        </p:txBody>
      </p:sp>
    </p:spTree>
    <p:extLst>
      <p:ext uri="{BB962C8B-B14F-4D97-AF65-F5344CB8AC3E}">
        <p14:creationId xmlns:p14="http://schemas.microsoft.com/office/powerpoint/2010/main" val="360210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10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3"/>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456494" cy="576064"/>
            <a:chOff x="1128969" y="3163443"/>
            <a:chExt cx="1456494"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04</a:t>
              </a:r>
              <a:endParaRPr lang="zh-CN" altLang="en-US" sz="1600" dirty="0">
                <a:latin typeface="Impact" pitchFamily="34" charset="0"/>
              </a:endParaRPr>
            </a:p>
          </p:txBody>
        </p:sp>
        <p:sp>
          <p:nvSpPr>
            <p:cNvPr id="33" name="TextBox 32"/>
            <p:cNvSpPr txBox="1"/>
            <p:nvPr/>
          </p:nvSpPr>
          <p:spPr>
            <a:xfrm>
              <a:off x="1682652" y="3297587"/>
              <a:ext cx="902811" cy="307777"/>
            </a:xfrm>
            <a:prstGeom prst="rect">
              <a:avLst/>
            </a:prstGeom>
            <a:noFill/>
          </p:spPr>
          <p:txBody>
            <a:bodyPr wrap="none" rtlCol="0">
              <a:spAutoFit/>
            </a:bodyPr>
            <a:lstStyle/>
            <a:p>
              <a:r>
                <a:rPr lang="zh-CN" altLang="en-US" dirty="0" smtClean="0">
                  <a:solidFill>
                    <a:schemeClr val="bg1"/>
                  </a:solidFill>
                  <a:latin typeface="+mj-lt"/>
                  <a:ea typeface="FZLanTingHeiS-EL-GB"/>
                </a:rPr>
                <a:t>项目目标</a:t>
              </a:r>
              <a:endParaRPr lang="zh-CN" altLang="en-US" dirty="0">
                <a:solidFill>
                  <a:schemeClr val="bg1"/>
                </a:solidFill>
                <a:latin typeface="+mj-lt"/>
                <a:ea typeface="FZLanTingHeiS-EL-GB"/>
              </a:endParaRPr>
            </a:p>
          </p:txBody>
        </p:sp>
      </p:grpSp>
      <p:sp>
        <p:nvSpPr>
          <p:cNvPr id="59" name="TextBox 58"/>
          <p:cNvSpPr txBox="1"/>
          <p:nvPr/>
        </p:nvSpPr>
        <p:spPr>
          <a:xfrm>
            <a:off x="1921202" y="1158896"/>
            <a:ext cx="5688632" cy="2308324"/>
          </a:xfrm>
          <a:prstGeom prst="rect">
            <a:avLst/>
          </a:prstGeom>
          <a:noFill/>
        </p:spPr>
        <p:txBody>
          <a:bodyPr wrap="square" rtlCol="0">
            <a:spAutoFit/>
          </a:bodyPr>
          <a:lstStyle/>
          <a:p>
            <a:r>
              <a:rPr lang="en-US" altLang="zh-CN" sz="1600" b="1" dirty="0">
                <a:solidFill>
                  <a:schemeClr val="bg1"/>
                </a:solidFill>
              </a:rPr>
              <a:t>FE-1</a:t>
            </a:r>
            <a:r>
              <a:rPr lang="zh-CN" altLang="zh-CN" sz="1600" b="1" dirty="0">
                <a:solidFill>
                  <a:schemeClr val="bg1"/>
                </a:solidFill>
              </a:rPr>
              <a:t>：学生、教师乃至校外人员可以访问本网站，在修完</a:t>
            </a:r>
            <a:r>
              <a:rPr lang="zh-CN" altLang="zh-CN" sz="1600" b="1" dirty="0" smtClean="0">
                <a:solidFill>
                  <a:schemeClr val="bg1"/>
                </a:solidFill>
              </a:rPr>
              <a:t>课程</a:t>
            </a:r>
            <a:r>
              <a:rPr lang="en-US" altLang="zh-CN" sz="1600" b="1" dirty="0" smtClean="0">
                <a:solidFill>
                  <a:schemeClr val="bg1"/>
                </a:solidFill>
              </a:rPr>
              <a:t>        </a:t>
            </a:r>
            <a:r>
              <a:rPr lang="zh-CN" altLang="zh-CN" sz="1600" b="1" dirty="0" smtClean="0">
                <a:solidFill>
                  <a:schemeClr val="bg1"/>
                </a:solidFill>
              </a:rPr>
              <a:t>后</a:t>
            </a:r>
            <a:r>
              <a:rPr lang="zh-CN" altLang="zh-CN" sz="1600" b="1" dirty="0">
                <a:solidFill>
                  <a:schemeClr val="bg1"/>
                </a:solidFill>
              </a:rPr>
              <a:t>，学生任然可以通过本网站继续了解、学习软件工程。</a:t>
            </a:r>
          </a:p>
          <a:p>
            <a:r>
              <a:rPr lang="en-US" altLang="zh-CN" sz="1600" b="1" dirty="0">
                <a:solidFill>
                  <a:schemeClr val="bg1"/>
                </a:solidFill>
              </a:rPr>
              <a:t>FE-2</a:t>
            </a:r>
            <a:r>
              <a:rPr lang="zh-CN" altLang="zh-CN" sz="1600" b="1" dirty="0">
                <a:solidFill>
                  <a:schemeClr val="bg1"/>
                </a:solidFill>
              </a:rPr>
              <a:t>：</a:t>
            </a:r>
            <a:r>
              <a:rPr lang="zh-CN" altLang="zh-CN" sz="1600" b="1" dirty="0" smtClean="0">
                <a:solidFill>
                  <a:schemeClr val="bg1"/>
                </a:solidFill>
              </a:rPr>
              <a:t>提供</a:t>
            </a:r>
            <a:r>
              <a:rPr lang="zh-CN" altLang="en-US" sz="1600" b="1" dirty="0" smtClean="0">
                <a:solidFill>
                  <a:schemeClr val="bg1"/>
                </a:solidFill>
              </a:rPr>
              <a:t>各种类型的附件</a:t>
            </a:r>
            <a:r>
              <a:rPr lang="zh-CN" altLang="zh-CN" sz="1600" b="1" dirty="0" smtClean="0">
                <a:solidFill>
                  <a:schemeClr val="bg1"/>
                </a:solidFill>
              </a:rPr>
              <a:t>素材</a:t>
            </a:r>
            <a:r>
              <a:rPr lang="zh-CN" altLang="en-US" sz="1600" b="1" dirty="0">
                <a:solidFill>
                  <a:schemeClr val="bg1"/>
                </a:solidFill>
              </a:rPr>
              <a:t>的</a:t>
            </a:r>
            <a:r>
              <a:rPr lang="zh-CN" altLang="zh-CN" sz="1600" b="1" dirty="0" smtClean="0">
                <a:solidFill>
                  <a:schemeClr val="bg1"/>
                </a:solidFill>
              </a:rPr>
              <a:t>上</a:t>
            </a:r>
            <a:r>
              <a:rPr lang="zh-CN" altLang="zh-CN" sz="1600" b="1" dirty="0">
                <a:solidFill>
                  <a:schemeClr val="bg1"/>
                </a:solidFill>
              </a:rPr>
              <a:t>传和下载。 </a:t>
            </a:r>
          </a:p>
          <a:p>
            <a:r>
              <a:rPr lang="en-US" altLang="zh-CN" sz="1600" b="1" dirty="0">
                <a:solidFill>
                  <a:schemeClr val="bg1"/>
                </a:solidFill>
              </a:rPr>
              <a:t>FE-3</a:t>
            </a:r>
            <a:r>
              <a:rPr lang="zh-CN" altLang="zh-CN" sz="1600" b="1" dirty="0">
                <a:solidFill>
                  <a:schemeClr val="bg1"/>
                </a:solidFill>
              </a:rPr>
              <a:t>：教师可以自己更新自己教授课程的</a:t>
            </a:r>
            <a:r>
              <a:rPr lang="zh-CN" altLang="zh-CN" sz="1600" b="1" dirty="0" smtClean="0">
                <a:solidFill>
                  <a:schemeClr val="bg1"/>
                </a:solidFill>
              </a:rPr>
              <a:t>内容</a:t>
            </a:r>
            <a:r>
              <a:rPr lang="zh-CN" altLang="en-US" sz="1600" b="1" dirty="0" smtClean="0">
                <a:solidFill>
                  <a:schemeClr val="bg1"/>
                </a:solidFill>
              </a:rPr>
              <a:t>，比如课程链接，  课程资料，课程介绍等</a:t>
            </a:r>
            <a:r>
              <a:rPr lang="zh-CN" altLang="zh-CN" sz="1600" b="1" dirty="0" smtClean="0">
                <a:solidFill>
                  <a:schemeClr val="bg1"/>
                </a:solidFill>
              </a:rPr>
              <a:t>。</a:t>
            </a:r>
            <a:endParaRPr lang="zh-CN" altLang="zh-CN" sz="1600" b="1" dirty="0">
              <a:solidFill>
                <a:schemeClr val="bg1"/>
              </a:solidFill>
            </a:endParaRPr>
          </a:p>
          <a:p>
            <a:r>
              <a:rPr lang="en-US" altLang="zh-CN" sz="1600" b="1" dirty="0">
                <a:solidFill>
                  <a:schemeClr val="bg1"/>
                </a:solidFill>
              </a:rPr>
              <a:t>FE-4</a:t>
            </a:r>
            <a:r>
              <a:rPr lang="zh-CN" altLang="zh-CN" sz="1600" b="1" dirty="0" smtClean="0">
                <a:solidFill>
                  <a:schemeClr val="bg1"/>
                </a:solidFill>
              </a:rPr>
              <a:t>：</a:t>
            </a:r>
            <a:r>
              <a:rPr lang="en-US" altLang="zh-CN" sz="1600" b="1" dirty="0">
                <a:solidFill>
                  <a:schemeClr val="bg1"/>
                </a:solidFill>
              </a:rPr>
              <a:t> </a:t>
            </a:r>
            <a:r>
              <a:rPr lang="en-US" altLang="zh-CN" sz="1600" b="1" dirty="0" smtClean="0">
                <a:solidFill>
                  <a:schemeClr val="bg1"/>
                </a:solidFill>
              </a:rPr>
              <a:t> </a:t>
            </a:r>
            <a:r>
              <a:rPr lang="zh-CN" altLang="en-US" sz="1600" b="1" dirty="0" smtClean="0">
                <a:solidFill>
                  <a:schemeClr val="bg1"/>
                </a:solidFill>
              </a:rPr>
              <a:t>网站用户能正常的进行论坛</a:t>
            </a:r>
            <a:r>
              <a:rPr lang="zh-CN" altLang="zh-CN" sz="1600" b="1" dirty="0" smtClean="0">
                <a:solidFill>
                  <a:schemeClr val="bg1"/>
                </a:solidFill>
              </a:rPr>
              <a:t>交流</a:t>
            </a:r>
            <a:r>
              <a:rPr lang="zh-CN" altLang="en-US" sz="1600" b="1" dirty="0" smtClean="0">
                <a:solidFill>
                  <a:schemeClr val="bg1"/>
                </a:solidFill>
              </a:rPr>
              <a:t>以及课程答疑</a:t>
            </a:r>
            <a:r>
              <a:rPr lang="zh-CN" altLang="zh-CN" sz="1600" b="1" dirty="0" smtClean="0">
                <a:solidFill>
                  <a:schemeClr val="bg1"/>
                </a:solidFill>
              </a:rPr>
              <a:t>。</a:t>
            </a:r>
            <a:endParaRPr lang="zh-CN" altLang="zh-CN" sz="1600" b="1" dirty="0">
              <a:solidFill>
                <a:schemeClr val="bg1"/>
              </a:solidFill>
            </a:endParaRPr>
          </a:p>
          <a:p>
            <a:r>
              <a:rPr lang="en-US" altLang="zh-CN" sz="1600" b="1" dirty="0" smtClean="0">
                <a:solidFill>
                  <a:schemeClr val="bg1"/>
                </a:solidFill>
              </a:rPr>
              <a:t>FE-5:     </a:t>
            </a:r>
            <a:r>
              <a:rPr lang="zh-CN" altLang="zh-CN" sz="1600" b="1" dirty="0" smtClean="0">
                <a:solidFill>
                  <a:schemeClr val="bg1"/>
                </a:solidFill>
              </a:rPr>
              <a:t>部署</a:t>
            </a:r>
            <a:r>
              <a:rPr lang="zh-CN" altLang="zh-CN" sz="1600" b="1" dirty="0">
                <a:solidFill>
                  <a:schemeClr val="bg1"/>
                </a:solidFill>
              </a:rPr>
              <a:t>在校网</a:t>
            </a:r>
            <a:endParaRPr lang="en-US" altLang="zh-CN" sz="1600" b="1" dirty="0">
              <a:solidFill>
                <a:schemeClr val="bg1"/>
              </a:solidFill>
            </a:endParaRPr>
          </a:p>
          <a:p>
            <a:r>
              <a:rPr lang="en-US" altLang="zh-CN" sz="1600" b="1" dirty="0" smtClean="0">
                <a:solidFill>
                  <a:schemeClr val="bg1"/>
                </a:solidFill>
              </a:rPr>
              <a:t>FE-6</a:t>
            </a:r>
            <a:r>
              <a:rPr lang="zh-CN" altLang="en-US" sz="1600" b="1" dirty="0" smtClean="0">
                <a:solidFill>
                  <a:schemeClr val="bg1"/>
                </a:solidFill>
              </a:rPr>
              <a:t>：  管理员能够对用户信息，论坛信息，课程答疑，网站备份与还原，课程信息以及用户申请信息进行管理</a:t>
            </a:r>
            <a:endParaRPr lang="zh-CN" altLang="zh-CN" sz="1600" b="1" dirty="0">
              <a:solidFill>
                <a:schemeClr val="bg1"/>
              </a:solidFill>
            </a:endParaRPr>
          </a:p>
        </p:txBody>
      </p:sp>
    </p:spTree>
    <p:extLst>
      <p:ext uri="{BB962C8B-B14F-4D97-AF65-F5344CB8AC3E}">
        <p14:creationId xmlns:p14="http://schemas.microsoft.com/office/powerpoint/2010/main" val="3142247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456494" cy="576064"/>
            <a:chOff x="1128969" y="3163443"/>
            <a:chExt cx="1456494"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05</a:t>
              </a:r>
              <a:endParaRPr lang="zh-CN" altLang="en-US" sz="1600" dirty="0">
                <a:latin typeface="Impact" pitchFamily="34" charset="0"/>
              </a:endParaRPr>
            </a:p>
          </p:txBody>
        </p:sp>
        <p:sp>
          <p:nvSpPr>
            <p:cNvPr id="33" name="TextBox 32"/>
            <p:cNvSpPr txBox="1"/>
            <p:nvPr/>
          </p:nvSpPr>
          <p:spPr>
            <a:xfrm>
              <a:off x="1682652" y="3297587"/>
              <a:ext cx="902811" cy="307777"/>
            </a:xfrm>
            <a:prstGeom prst="rect">
              <a:avLst/>
            </a:prstGeom>
            <a:noFill/>
          </p:spPr>
          <p:txBody>
            <a:bodyPr wrap="none" rtlCol="0">
              <a:spAutoFit/>
            </a:bodyPr>
            <a:lstStyle/>
            <a:p>
              <a:r>
                <a:rPr lang="zh-CN" altLang="en-US" dirty="0" smtClean="0">
                  <a:solidFill>
                    <a:schemeClr val="bg1"/>
                  </a:solidFill>
                  <a:latin typeface="+mj-lt"/>
                  <a:ea typeface="FZLanTingHeiS-EL-GB"/>
                </a:rPr>
                <a:t>上下文图</a:t>
              </a:r>
              <a:endParaRPr lang="zh-CN" altLang="en-US" dirty="0">
                <a:solidFill>
                  <a:schemeClr val="bg1"/>
                </a:solidFill>
                <a:latin typeface="+mj-lt"/>
                <a:ea typeface="FZLanTingHeiS-EL-GB"/>
              </a:endParaRPr>
            </a:p>
          </p:txBody>
        </p:sp>
      </p:gr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1033248"/>
            <a:ext cx="5824341" cy="3888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0878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2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b01841cfcd096dfb6dd969da4fe3f3c3589f5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751</TotalTime>
  <Words>2773</Words>
  <Application>Microsoft Office PowerPoint</Application>
  <PresentationFormat>全屏显示(16:9)</PresentationFormat>
  <Paragraphs>343</Paragraphs>
  <Slides>43</Slides>
  <Notes>1</Notes>
  <HiddenSlides>0</HiddenSlides>
  <MMClips>0</MMClips>
  <ScaleCrop>false</ScaleCrop>
  <HeadingPairs>
    <vt:vector size="4" baseType="variant">
      <vt:variant>
        <vt:lpstr>主题</vt:lpstr>
      </vt:variant>
      <vt:variant>
        <vt:i4>1</vt:i4>
      </vt:variant>
      <vt:variant>
        <vt:lpstr>幻灯片标题</vt:lpstr>
      </vt:variant>
      <vt:variant>
        <vt:i4>43</vt:i4>
      </vt:variant>
    </vt:vector>
  </HeadingPairs>
  <TitlesOfParts>
    <vt:vector size="44"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asus</cp:lastModifiedBy>
  <cp:revision>248</cp:revision>
  <dcterms:created xsi:type="dcterms:W3CDTF">2014-06-03T12:41:59Z</dcterms:created>
  <dcterms:modified xsi:type="dcterms:W3CDTF">2017-12-20T13:37:34Z</dcterms:modified>
</cp:coreProperties>
</file>